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59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7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package" Target="../embeddings/Arkusz_programu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59908543270179"/>
          <c:y val="0.1277143979086619"/>
          <c:w val="0.68082860989190819"/>
          <c:h val="0.76874666154818527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talerz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explosion val="5"/>
          <c:dPt>
            <c:idx val="0"/>
            <c:bubble3D val="0"/>
            <c:spPr>
              <a:blipFill dpi="0" rotWithShape="1">
                <a:blip xmlns:r="http://schemas.openxmlformats.org/officeDocument/2006/relationships" r:embed="rId3"/>
                <a:srcRect/>
                <a:tile tx="-1498600" ty="50800" sx="100000" sy="100000" flip="none" algn="tl"/>
              </a:blipFill>
              <a:ln>
                <a:solidFill>
                  <a:schemeClr val="accent2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71B-4B65-A149-CD5E875B12F1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4"/>
                <a:srcRect/>
                <a:tile tx="-400050" ty="-584200" sx="100000" sy="100000" flip="none" algn="tl"/>
              </a:blipFill>
              <a:ln>
                <a:solidFill>
                  <a:schemeClr val="accent2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71B-4B65-A149-CD5E875B12F1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5"/>
                <a:srcRect/>
                <a:tile tx="-114300" ty="-69850" sx="100000" sy="100000" flip="none" algn="tl"/>
              </a:blipFill>
              <a:ln>
                <a:solidFill>
                  <a:schemeClr val="accent2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71B-4B65-A149-CD5E875B12F1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6"/>
                <a:srcRect/>
                <a:stretch>
                  <a:fillRect l="43000" t="2000" b="39000"/>
                </a:stretch>
              </a:blipFill>
              <a:ln>
                <a:solidFill>
                  <a:schemeClr val="accent2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71B-4B65-A149-CD5E875B12F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4"/>
                <c:pt idx="0">
                  <c:v> warzywa / owoce</c:v>
                </c:pt>
                <c:pt idx="1">
                  <c:v>produkt zbożowy</c:v>
                </c:pt>
                <c:pt idx="2">
                  <c:v>produkt białkowy</c:v>
                </c:pt>
                <c:pt idx="3">
                  <c:v>dodatek tłuszczowy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50</c:v>
                </c:pt>
                <c:pt idx="1">
                  <c:v>29</c:v>
                </c:pt>
                <c:pt idx="2">
                  <c:v>18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1B-4B65-A149-CD5E875B12F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7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% kaloryczności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368-4505-83F8-A4A34BD2FD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368-4505-83F8-A4A34BD2FD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368-4505-83F8-A4A34BD2FD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368-4505-83F8-A4A34BD2FDE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368-4505-83F8-A4A34BD2FDE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9.9479471814840903E-3"/>
                  <c:y val="1.213982478122495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368-4505-83F8-A4A34BD2FDED}"/>
                </c:ext>
                <c:ext xmlns:c15="http://schemas.microsoft.com/office/drawing/2012/chart" uri="{CE6537A1-D6FC-4f65-9D91-7224C49458BB}">
                  <c15:layout>
                    <c:manualLayout>
                      <c:w val="0.21413156035424072"/>
                      <c:h val="0.12716476017250403"/>
                    </c:manualLayout>
                  </c15:layout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Arkusz1!$A$2:$A$6</c:f>
              <c:strCache>
                <c:ptCount val="5"/>
                <c:pt idx="0">
                  <c:v>śniadanie</c:v>
                </c:pt>
                <c:pt idx="1">
                  <c:v>II śniadanie</c:v>
                </c:pt>
                <c:pt idx="2">
                  <c:v>obiad</c:v>
                </c:pt>
                <c:pt idx="3">
                  <c:v>podwieczorek</c:v>
                </c:pt>
                <c:pt idx="4">
                  <c:v>kolacja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25</c:v>
                </c:pt>
                <c:pt idx="1">
                  <c:v>10</c:v>
                </c:pt>
                <c:pt idx="2">
                  <c:v>30</c:v>
                </c:pt>
                <c:pt idx="3">
                  <c:v>10</c:v>
                </c:pt>
                <c:pt idx="4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68-4505-83F8-A4A34BD2FDE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D7A8B1-F86F-45FD-96AF-A539841A8D43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6E85D22-FCDB-4B9A-9B8F-FCBD03D3C69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l-PL"/>
            <a:t>I TRYSMESTR</a:t>
          </a:r>
          <a:endParaRPr lang="en-US"/>
        </a:p>
      </dgm:t>
    </dgm:pt>
    <dgm:pt modelId="{45C50295-A324-4F0A-8873-3C3D0E3E79B2}" type="parTrans" cxnId="{1FA396AC-12BA-4711-B79A-938A1D01A9E9}">
      <dgm:prSet/>
      <dgm:spPr/>
      <dgm:t>
        <a:bodyPr/>
        <a:lstStyle/>
        <a:p>
          <a:endParaRPr lang="en-US"/>
        </a:p>
      </dgm:t>
    </dgm:pt>
    <dgm:pt modelId="{57F4EB33-A63E-4FF3-A1BE-BCFEC0B8988B}" type="sibTrans" cxnId="{1FA396AC-12BA-4711-B79A-938A1D01A9E9}">
      <dgm:prSet/>
      <dgm:spPr/>
      <dgm:t>
        <a:bodyPr/>
        <a:lstStyle/>
        <a:p>
          <a:endParaRPr lang="en-US"/>
        </a:p>
      </dgm:t>
    </dgm:pt>
    <dgm:pt modelId="{E05868C1-E4B5-489D-8D9A-C838B701D0D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l-PL"/>
            <a:t>II TRYMESTR</a:t>
          </a:r>
          <a:endParaRPr lang="en-US"/>
        </a:p>
      </dgm:t>
    </dgm:pt>
    <dgm:pt modelId="{BB88066A-346C-4079-9F47-C7ADE4DF51D3}" type="parTrans" cxnId="{8838B917-ED2B-430A-83C4-F3D68077CDAB}">
      <dgm:prSet/>
      <dgm:spPr/>
      <dgm:t>
        <a:bodyPr/>
        <a:lstStyle/>
        <a:p>
          <a:endParaRPr lang="en-US"/>
        </a:p>
      </dgm:t>
    </dgm:pt>
    <dgm:pt modelId="{120F538F-89AF-4BC8-A15A-64667DEB8359}" type="sibTrans" cxnId="{8838B917-ED2B-430A-83C4-F3D68077CDAB}">
      <dgm:prSet/>
      <dgm:spPr/>
      <dgm:t>
        <a:bodyPr/>
        <a:lstStyle/>
        <a:p>
          <a:endParaRPr lang="en-US"/>
        </a:p>
      </dgm:t>
    </dgm:pt>
    <dgm:pt modelId="{87ABD9C9-63CC-432C-92F5-820F4637F07E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l-PL"/>
            <a:t>III TRYMESTR</a:t>
          </a:r>
          <a:endParaRPr lang="en-US"/>
        </a:p>
      </dgm:t>
    </dgm:pt>
    <dgm:pt modelId="{A9DA7DDD-BDEF-4BFE-95B9-2DD689F07957}" type="parTrans" cxnId="{6824F7BE-CA38-4569-B0CD-DC34FBE27FEA}">
      <dgm:prSet/>
      <dgm:spPr/>
      <dgm:t>
        <a:bodyPr/>
        <a:lstStyle/>
        <a:p>
          <a:endParaRPr lang="en-US"/>
        </a:p>
      </dgm:t>
    </dgm:pt>
    <dgm:pt modelId="{A141A8BE-55AD-4FF2-82D3-28FC9150537D}" type="sibTrans" cxnId="{6824F7BE-CA38-4569-B0CD-DC34FBE27FEA}">
      <dgm:prSet/>
      <dgm:spPr/>
      <dgm:t>
        <a:bodyPr/>
        <a:lstStyle/>
        <a:p>
          <a:endParaRPr lang="en-US"/>
        </a:p>
      </dgm:t>
    </dgm:pt>
    <dgm:pt modelId="{E5A0E187-6CB6-487E-B63F-1E9AEBF1417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l-PL"/>
            <a:t>KARMIENIE PIERSIĄ</a:t>
          </a:r>
          <a:endParaRPr lang="en-US"/>
        </a:p>
      </dgm:t>
    </dgm:pt>
    <dgm:pt modelId="{1B1B7CF3-9992-4129-BE0C-6E61AABB7C6D}" type="parTrans" cxnId="{DEFC88E2-38F7-456E-B7BE-AD0CEEEE4F0D}">
      <dgm:prSet/>
      <dgm:spPr/>
      <dgm:t>
        <a:bodyPr/>
        <a:lstStyle/>
        <a:p>
          <a:endParaRPr lang="en-US"/>
        </a:p>
      </dgm:t>
    </dgm:pt>
    <dgm:pt modelId="{C625D547-42B2-4345-9AC8-E4889686F685}" type="sibTrans" cxnId="{DEFC88E2-38F7-456E-B7BE-AD0CEEEE4F0D}">
      <dgm:prSet/>
      <dgm:spPr/>
      <dgm:t>
        <a:bodyPr/>
        <a:lstStyle/>
        <a:p>
          <a:endParaRPr lang="en-US"/>
        </a:p>
      </dgm:t>
    </dgm:pt>
    <dgm:pt modelId="{93A26E38-6D10-4F8C-BF84-521E68AFFA9E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+ </a:t>
          </a:r>
          <a:r>
            <a:rPr lang="pl-PL" b="1" dirty="0"/>
            <a:t>540kcal</a:t>
          </a:r>
          <a:endParaRPr lang="en-US" b="1" dirty="0"/>
        </a:p>
      </dgm:t>
    </dgm:pt>
    <dgm:pt modelId="{37D6A4DA-7623-463C-97C3-ACBA90BE1751}" type="parTrans" cxnId="{DC2F0B84-8499-4E65-87FB-5D8C5824B393}">
      <dgm:prSet/>
      <dgm:spPr/>
      <dgm:t>
        <a:bodyPr/>
        <a:lstStyle/>
        <a:p>
          <a:endParaRPr lang="en-US"/>
        </a:p>
      </dgm:t>
    </dgm:pt>
    <dgm:pt modelId="{97D779E3-FA3A-4C87-925C-7FACFC99C057}" type="sibTrans" cxnId="{DC2F0B84-8499-4E65-87FB-5D8C5824B393}">
      <dgm:prSet/>
      <dgm:spPr/>
      <dgm:t>
        <a:bodyPr/>
        <a:lstStyle/>
        <a:p>
          <a:endParaRPr lang="en-US"/>
        </a:p>
      </dgm:t>
    </dgm:pt>
    <dgm:pt modelId="{CC00DEDB-19DF-474C-A016-C10B5672A3F3}">
      <dgm:prSet/>
      <dgm:spPr/>
      <dgm:t>
        <a:bodyPr/>
        <a:lstStyle/>
        <a:p>
          <a:pPr>
            <a:lnSpc>
              <a:spcPct val="100000"/>
            </a:lnSpc>
          </a:pPr>
          <a:endParaRPr lang="pl-PL" dirty="0"/>
        </a:p>
        <a:p>
          <a:pPr>
            <a:lnSpc>
              <a:spcPct val="100000"/>
            </a:lnSpc>
          </a:pPr>
          <a:r>
            <a:rPr lang="pl-PL" dirty="0"/>
            <a:t>zapotrzebowanie energetyczne pozostaje niezmienione – wynosi tyle ile przed ciążą</a:t>
          </a:r>
          <a:endParaRPr lang="en-US" dirty="0"/>
        </a:p>
      </dgm:t>
    </dgm:pt>
    <dgm:pt modelId="{D48F9297-AFAB-44A1-89CA-C97FED73AA98}" type="parTrans" cxnId="{A8203D98-1CE8-4962-A471-9FB484CF0222}">
      <dgm:prSet/>
      <dgm:spPr/>
      <dgm:t>
        <a:bodyPr/>
        <a:lstStyle/>
        <a:p>
          <a:endParaRPr lang="pl-PL"/>
        </a:p>
      </dgm:t>
    </dgm:pt>
    <dgm:pt modelId="{7A4F2828-467E-4D65-A14B-F93A7D6FB5EB}" type="sibTrans" cxnId="{A8203D98-1CE8-4962-A471-9FB484CF0222}">
      <dgm:prSet/>
      <dgm:spPr/>
      <dgm:t>
        <a:bodyPr/>
        <a:lstStyle/>
        <a:p>
          <a:endParaRPr lang="pl-PL"/>
        </a:p>
      </dgm:t>
    </dgm:pt>
    <dgm:pt modelId="{DDCE5C38-58F0-426B-B43F-31EE1DB5D7E0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b="1" dirty="0"/>
            <a:t>+ 360kcal</a:t>
          </a:r>
          <a:endParaRPr lang="en-US" b="1" dirty="0"/>
        </a:p>
      </dgm:t>
    </dgm:pt>
    <dgm:pt modelId="{8090F3E7-DE96-4D97-804F-86CCE3DDAAE8}" type="parTrans" cxnId="{F333D2FE-AD2C-4C5D-99A3-23E86812B378}">
      <dgm:prSet/>
      <dgm:spPr/>
      <dgm:t>
        <a:bodyPr/>
        <a:lstStyle/>
        <a:p>
          <a:endParaRPr lang="pl-PL"/>
        </a:p>
      </dgm:t>
    </dgm:pt>
    <dgm:pt modelId="{9838165C-F59E-4FDA-A15F-13E1738FDF6B}" type="sibTrans" cxnId="{F333D2FE-AD2C-4C5D-99A3-23E86812B378}">
      <dgm:prSet/>
      <dgm:spPr/>
      <dgm:t>
        <a:bodyPr/>
        <a:lstStyle/>
        <a:p>
          <a:endParaRPr lang="pl-PL"/>
        </a:p>
      </dgm:t>
    </dgm:pt>
    <dgm:pt modelId="{A2E6B1B0-31BF-4AAA-9249-3B53E1DAF1BC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+ </a:t>
          </a:r>
          <a:r>
            <a:rPr lang="pl-PL" b="1" dirty="0"/>
            <a:t>475kcal</a:t>
          </a:r>
          <a:endParaRPr lang="en-US" b="1" dirty="0"/>
        </a:p>
      </dgm:t>
    </dgm:pt>
    <dgm:pt modelId="{79A9B5BA-33F8-43D0-BB44-43899ED018A3}" type="parTrans" cxnId="{DBEAA8A3-B571-4391-94EE-65FC95BAFC6B}">
      <dgm:prSet/>
      <dgm:spPr/>
      <dgm:t>
        <a:bodyPr/>
        <a:lstStyle/>
        <a:p>
          <a:endParaRPr lang="pl-PL"/>
        </a:p>
      </dgm:t>
    </dgm:pt>
    <dgm:pt modelId="{579A7F32-402C-4B22-9291-435015BC2D93}" type="sibTrans" cxnId="{DBEAA8A3-B571-4391-94EE-65FC95BAFC6B}">
      <dgm:prSet/>
      <dgm:spPr/>
      <dgm:t>
        <a:bodyPr/>
        <a:lstStyle/>
        <a:p>
          <a:endParaRPr lang="pl-PL"/>
        </a:p>
      </dgm:t>
    </dgm:pt>
    <dgm:pt modelId="{FD06CF58-ECB0-4435-9F4B-86C85F4AFC9A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(rozmiar dodatkowego posiłku zwiększamy do rozmiarów normalnego śniadania lub włączamy 2 większe przekąski)</a:t>
          </a:r>
          <a:endParaRPr lang="en-US" dirty="0"/>
        </a:p>
      </dgm:t>
    </dgm:pt>
    <dgm:pt modelId="{79E4520F-4FB3-4ABC-A173-2E4DDBE660E9}" type="parTrans" cxnId="{5F1631A2-E67B-46D2-A6C7-1DF5187106DF}">
      <dgm:prSet/>
      <dgm:spPr/>
      <dgm:t>
        <a:bodyPr/>
        <a:lstStyle/>
        <a:p>
          <a:endParaRPr lang="pl-PL"/>
        </a:p>
      </dgm:t>
    </dgm:pt>
    <dgm:pt modelId="{C757EBC2-AC92-4780-811E-F1029B2B25B2}" type="sibTrans" cxnId="{5F1631A2-E67B-46D2-A6C7-1DF5187106DF}">
      <dgm:prSet/>
      <dgm:spPr/>
      <dgm:t>
        <a:bodyPr/>
        <a:lstStyle/>
        <a:p>
          <a:endParaRPr lang="pl-PL"/>
        </a:p>
      </dgm:t>
    </dgm:pt>
    <dgm:pt modelId="{712BB7E8-2A28-4BC7-9F64-2A65037F26FF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(to dodatkowy posiłek rozmiarów małego śniadania lub 2 niewielkie przekąski)</a:t>
          </a:r>
          <a:endParaRPr lang="en-US" dirty="0"/>
        </a:p>
      </dgm:t>
    </dgm:pt>
    <dgm:pt modelId="{078B58FC-842D-43D8-94A6-7BA16FC545AF}" type="parTrans" cxnId="{CBAF85EA-F47A-498B-816D-62F24089505E}">
      <dgm:prSet/>
      <dgm:spPr/>
      <dgm:t>
        <a:bodyPr/>
        <a:lstStyle/>
        <a:p>
          <a:endParaRPr lang="pl-PL"/>
        </a:p>
      </dgm:t>
    </dgm:pt>
    <dgm:pt modelId="{CBF893D5-56E7-477E-82AA-A9BB0E372A64}" type="sibTrans" cxnId="{CBAF85EA-F47A-498B-816D-62F24089505E}">
      <dgm:prSet/>
      <dgm:spPr/>
      <dgm:t>
        <a:bodyPr/>
        <a:lstStyle/>
        <a:p>
          <a:endParaRPr lang="pl-PL"/>
        </a:p>
      </dgm:t>
    </dgm:pt>
    <dgm:pt modelId="{9C8D2EE9-0D7C-4E0E-9913-54E405AF7992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(to dodatkowy posiłek zbliżony do normalnego śniadania lub 2 większe przekąski)</a:t>
          </a:r>
          <a:endParaRPr lang="en-US" dirty="0"/>
        </a:p>
      </dgm:t>
    </dgm:pt>
    <dgm:pt modelId="{6CD5A325-8C79-448B-8C48-7D7D0CFBFB0D}" type="parTrans" cxnId="{1F84B859-624B-4D74-9F9F-035AB147D443}">
      <dgm:prSet/>
      <dgm:spPr/>
      <dgm:t>
        <a:bodyPr/>
        <a:lstStyle/>
        <a:p>
          <a:endParaRPr lang="pl-PL"/>
        </a:p>
      </dgm:t>
    </dgm:pt>
    <dgm:pt modelId="{3670ED12-E3BD-45D0-9D5A-82E9E852C2AD}" type="sibTrans" cxnId="{1F84B859-624B-4D74-9F9F-035AB147D443}">
      <dgm:prSet/>
      <dgm:spPr/>
      <dgm:t>
        <a:bodyPr/>
        <a:lstStyle/>
        <a:p>
          <a:endParaRPr lang="pl-PL"/>
        </a:p>
      </dgm:t>
    </dgm:pt>
    <dgm:pt modelId="{5920521E-3B49-4747-A42C-9FA6D273D228}" type="pres">
      <dgm:prSet presAssocID="{DDD7A8B1-F86F-45FD-96AF-A539841A8D4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6499A66-95B3-4D02-97BB-36B23F928788}" type="pres">
      <dgm:prSet presAssocID="{D6E85D22-FCDB-4B9A-9B8F-FCBD03D3C694}" presName="compNode" presStyleCnt="0"/>
      <dgm:spPr/>
    </dgm:pt>
    <dgm:pt modelId="{7CFF56CD-FE5F-4B41-BBBB-F0A69B181415}" type="pres">
      <dgm:prSet presAssocID="{D6E85D22-FCDB-4B9A-9B8F-FCBD03D3C69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 descr="Jabłko"/>
        </a:ext>
      </dgm:extLst>
    </dgm:pt>
    <dgm:pt modelId="{6F13502D-55BD-412A-9229-634C78BBDCA4}" type="pres">
      <dgm:prSet presAssocID="{D6E85D22-FCDB-4B9A-9B8F-FCBD03D3C694}" presName="iconSpace" presStyleCnt="0"/>
      <dgm:spPr/>
    </dgm:pt>
    <dgm:pt modelId="{46C18547-2DDF-4FB3-9D89-AF0842C1A709}" type="pres">
      <dgm:prSet presAssocID="{D6E85D22-FCDB-4B9A-9B8F-FCBD03D3C694}" presName="parTx" presStyleLbl="revTx" presStyleIdx="0" presStyleCnt="8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8826AE9A-BF39-40B5-A00C-5DD4B040E354}" type="pres">
      <dgm:prSet presAssocID="{D6E85D22-FCDB-4B9A-9B8F-FCBD03D3C694}" presName="txSpace" presStyleCnt="0"/>
      <dgm:spPr/>
    </dgm:pt>
    <dgm:pt modelId="{1479E54B-708D-4D86-B119-800A0714F8BA}" type="pres">
      <dgm:prSet presAssocID="{D6E85D22-FCDB-4B9A-9B8F-FCBD03D3C694}" presName="desTx" presStyleLbl="revTx" presStyleIdx="1" presStyleCnt="8">
        <dgm:presLayoutVars/>
      </dgm:prSet>
      <dgm:spPr/>
      <dgm:t>
        <a:bodyPr/>
        <a:lstStyle/>
        <a:p>
          <a:endParaRPr lang="pl-PL"/>
        </a:p>
      </dgm:t>
    </dgm:pt>
    <dgm:pt modelId="{7BB5AA06-8B61-4F2A-822F-8D73D5258012}" type="pres">
      <dgm:prSet presAssocID="{57F4EB33-A63E-4FF3-A1BE-BCFEC0B8988B}" presName="sibTrans" presStyleCnt="0"/>
      <dgm:spPr/>
    </dgm:pt>
    <dgm:pt modelId="{FC614453-4203-4693-8A2E-A3778A2981B8}" type="pres">
      <dgm:prSet presAssocID="{E05868C1-E4B5-489D-8D9A-C838B701D0D4}" presName="compNode" presStyleCnt="0"/>
      <dgm:spPr/>
    </dgm:pt>
    <dgm:pt modelId="{3C38CD72-DDEF-4EC5-B850-A7251C0D8C87}" type="pres">
      <dgm:prSet presAssocID="{E05868C1-E4B5-489D-8D9A-C838B701D0D4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 descr="Avocado"/>
        </a:ext>
      </dgm:extLst>
    </dgm:pt>
    <dgm:pt modelId="{736DC87D-6828-4170-8182-51321512B7E1}" type="pres">
      <dgm:prSet presAssocID="{E05868C1-E4B5-489D-8D9A-C838B701D0D4}" presName="iconSpace" presStyleCnt="0"/>
      <dgm:spPr/>
    </dgm:pt>
    <dgm:pt modelId="{39401DD1-3379-4647-B19D-A1519DC8FBBB}" type="pres">
      <dgm:prSet presAssocID="{E05868C1-E4B5-489D-8D9A-C838B701D0D4}" presName="parTx" presStyleLbl="revTx" presStyleIdx="2" presStyleCnt="8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F9E2E065-6238-49E5-8C21-30A6B95905AF}" type="pres">
      <dgm:prSet presAssocID="{E05868C1-E4B5-489D-8D9A-C838B701D0D4}" presName="txSpace" presStyleCnt="0"/>
      <dgm:spPr/>
    </dgm:pt>
    <dgm:pt modelId="{75EC51D4-ADE5-4B93-9AD1-BF7D0ECD01EC}" type="pres">
      <dgm:prSet presAssocID="{E05868C1-E4B5-489D-8D9A-C838B701D0D4}" presName="desTx" presStyleLbl="revTx" presStyleIdx="3" presStyleCnt="8">
        <dgm:presLayoutVars/>
      </dgm:prSet>
      <dgm:spPr/>
      <dgm:t>
        <a:bodyPr/>
        <a:lstStyle/>
        <a:p>
          <a:endParaRPr lang="pl-PL"/>
        </a:p>
      </dgm:t>
    </dgm:pt>
    <dgm:pt modelId="{1326D087-390E-420E-A693-91417F9D7300}" type="pres">
      <dgm:prSet presAssocID="{120F538F-89AF-4BC8-A15A-64667DEB8359}" presName="sibTrans" presStyleCnt="0"/>
      <dgm:spPr/>
    </dgm:pt>
    <dgm:pt modelId="{CD16C806-3AB0-4AAF-934C-C51E4E80FAB1}" type="pres">
      <dgm:prSet presAssocID="{87ABD9C9-63CC-432C-92F5-820F4637F07E}" presName="compNode" presStyleCnt="0"/>
      <dgm:spPr/>
    </dgm:pt>
    <dgm:pt modelId="{657EC6F3-09E5-440A-820B-378C035F3D47}" type="pres">
      <dgm:prSet presAssocID="{87ABD9C9-63CC-432C-92F5-820F4637F07E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 descr="Fruit Bowl"/>
        </a:ext>
      </dgm:extLst>
    </dgm:pt>
    <dgm:pt modelId="{56802F6E-9022-477B-BD2D-B5DD518532FC}" type="pres">
      <dgm:prSet presAssocID="{87ABD9C9-63CC-432C-92F5-820F4637F07E}" presName="iconSpace" presStyleCnt="0"/>
      <dgm:spPr/>
    </dgm:pt>
    <dgm:pt modelId="{9DD14C01-C145-4E44-84DC-C3FC76C420AC}" type="pres">
      <dgm:prSet presAssocID="{87ABD9C9-63CC-432C-92F5-820F4637F07E}" presName="parTx" presStyleLbl="revTx" presStyleIdx="4" presStyleCnt="8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3E899881-57CC-4DBD-BF69-75E3ABC3E20B}" type="pres">
      <dgm:prSet presAssocID="{87ABD9C9-63CC-432C-92F5-820F4637F07E}" presName="txSpace" presStyleCnt="0"/>
      <dgm:spPr/>
    </dgm:pt>
    <dgm:pt modelId="{C2544D13-2D7B-4E68-A0D0-AC946EC558B3}" type="pres">
      <dgm:prSet presAssocID="{87ABD9C9-63CC-432C-92F5-820F4637F07E}" presName="desTx" presStyleLbl="revTx" presStyleIdx="5" presStyleCnt="8">
        <dgm:presLayoutVars/>
      </dgm:prSet>
      <dgm:spPr/>
      <dgm:t>
        <a:bodyPr/>
        <a:lstStyle/>
        <a:p>
          <a:endParaRPr lang="pl-PL"/>
        </a:p>
      </dgm:t>
    </dgm:pt>
    <dgm:pt modelId="{3CCB63CC-AE10-4FE7-ADE1-559791245741}" type="pres">
      <dgm:prSet presAssocID="{A141A8BE-55AD-4FF2-82D3-28FC9150537D}" presName="sibTrans" presStyleCnt="0"/>
      <dgm:spPr/>
    </dgm:pt>
    <dgm:pt modelId="{CCFEC314-110A-4548-B4A7-2A7A8BB4E23A}" type="pres">
      <dgm:prSet presAssocID="{E5A0E187-6CB6-487E-B63F-1E9AEBF14171}" presName="compNode" presStyleCnt="0"/>
      <dgm:spPr/>
    </dgm:pt>
    <dgm:pt modelId="{4FC24B5A-C3FC-46CB-A0A8-7359D2A2D9B0}" type="pres">
      <dgm:prSet presAssocID="{E5A0E187-6CB6-487E-B63F-1E9AEBF14171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 descr="Butelka dla niemowlęcia"/>
        </a:ext>
      </dgm:extLst>
    </dgm:pt>
    <dgm:pt modelId="{92E6C9CA-6DC8-4FE4-8D18-4E2118CE6190}" type="pres">
      <dgm:prSet presAssocID="{E5A0E187-6CB6-487E-B63F-1E9AEBF14171}" presName="iconSpace" presStyleCnt="0"/>
      <dgm:spPr/>
    </dgm:pt>
    <dgm:pt modelId="{7FE1F938-4270-42EE-986F-BF4E9407CBD7}" type="pres">
      <dgm:prSet presAssocID="{E5A0E187-6CB6-487E-B63F-1E9AEBF14171}" presName="parTx" presStyleLbl="revTx" presStyleIdx="6" presStyleCnt="8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0F0B591A-17BF-4502-AE1C-2FE328A6F6E6}" type="pres">
      <dgm:prSet presAssocID="{E5A0E187-6CB6-487E-B63F-1E9AEBF14171}" presName="txSpace" presStyleCnt="0"/>
      <dgm:spPr/>
    </dgm:pt>
    <dgm:pt modelId="{73486B0C-EBE1-4B6F-8F05-FE46FE3D5122}" type="pres">
      <dgm:prSet presAssocID="{E5A0E187-6CB6-487E-B63F-1E9AEBF14171}" presName="desTx" presStyleLbl="revTx" presStyleIdx="7" presStyleCnt="8">
        <dgm:presLayoutVars/>
      </dgm:prSet>
      <dgm:spPr/>
      <dgm:t>
        <a:bodyPr/>
        <a:lstStyle/>
        <a:p>
          <a:endParaRPr lang="pl-PL"/>
        </a:p>
      </dgm:t>
    </dgm:pt>
  </dgm:ptLst>
  <dgm:cxnLst>
    <dgm:cxn modelId="{7807F062-AA69-4456-A6A3-97FA37FE22D7}" type="presOf" srcId="{DDD7A8B1-F86F-45FD-96AF-A539841A8D43}" destId="{5920521E-3B49-4747-A42C-9FA6D273D228}" srcOrd="0" destOrd="0" presId="urn:microsoft.com/office/officeart/2018/5/layout/CenteredIconLabelDescriptionList"/>
    <dgm:cxn modelId="{BA195E0A-9FB4-4E0A-9A65-2098E23C5D0D}" type="presOf" srcId="{E5A0E187-6CB6-487E-B63F-1E9AEBF14171}" destId="{7FE1F938-4270-42EE-986F-BF4E9407CBD7}" srcOrd="0" destOrd="0" presId="urn:microsoft.com/office/officeart/2018/5/layout/CenteredIconLabelDescriptionList"/>
    <dgm:cxn modelId="{CBAF85EA-F47A-498B-816D-62F24089505E}" srcId="{E05868C1-E4B5-489D-8D9A-C838B701D0D4}" destId="{712BB7E8-2A28-4BC7-9F64-2A65037F26FF}" srcOrd="1" destOrd="0" parTransId="{078B58FC-842D-43D8-94A6-7BA16FC545AF}" sibTransId="{CBF893D5-56E7-477E-82AA-A9BB0E372A64}"/>
    <dgm:cxn modelId="{57CC9481-E559-4A60-8302-7FA2D9010DE3}" type="presOf" srcId="{DDCE5C38-58F0-426B-B43F-31EE1DB5D7E0}" destId="{75EC51D4-ADE5-4B93-9AD1-BF7D0ECD01EC}" srcOrd="0" destOrd="0" presId="urn:microsoft.com/office/officeart/2018/5/layout/CenteredIconLabelDescriptionList"/>
    <dgm:cxn modelId="{94BA89AF-D679-4A27-B939-3B1F7155080B}" type="presOf" srcId="{FD06CF58-ECB0-4435-9F4B-86C85F4AFC9A}" destId="{C2544D13-2D7B-4E68-A0D0-AC946EC558B3}" srcOrd="0" destOrd="1" presId="urn:microsoft.com/office/officeart/2018/5/layout/CenteredIconLabelDescriptionList"/>
    <dgm:cxn modelId="{DC2F0B84-8499-4E65-87FB-5D8C5824B393}" srcId="{E5A0E187-6CB6-487E-B63F-1E9AEBF14171}" destId="{93A26E38-6D10-4F8C-BF84-521E68AFFA9E}" srcOrd="0" destOrd="0" parTransId="{37D6A4DA-7623-463C-97C3-ACBA90BE1751}" sibTransId="{97D779E3-FA3A-4C87-925C-7FACFC99C057}"/>
    <dgm:cxn modelId="{3BA00DAA-EFF3-412D-B145-231457E4596D}" type="presOf" srcId="{87ABD9C9-63CC-432C-92F5-820F4637F07E}" destId="{9DD14C01-C145-4E44-84DC-C3FC76C420AC}" srcOrd="0" destOrd="0" presId="urn:microsoft.com/office/officeart/2018/5/layout/CenteredIconLabelDescriptionList"/>
    <dgm:cxn modelId="{4FDE2971-86B0-4448-A50D-3B10C807F728}" type="presOf" srcId="{E05868C1-E4B5-489D-8D9A-C838B701D0D4}" destId="{39401DD1-3379-4647-B19D-A1519DC8FBBB}" srcOrd="0" destOrd="0" presId="urn:microsoft.com/office/officeart/2018/5/layout/CenteredIconLabelDescriptionList"/>
    <dgm:cxn modelId="{DBF443B6-0BEF-4B60-A0DC-0BE6ABE355E3}" type="presOf" srcId="{D6E85D22-FCDB-4B9A-9B8F-FCBD03D3C694}" destId="{46C18547-2DDF-4FB3-9D89-AF0842C1A709}" srcOrd="0" destOrd="0" presId="urn:microsoft.com/office/officeart/2018/5/layout/CenteredIconLabelDescriptionList"/>
    <dgm:cxn modelId="{125F1A3F-AFD5-4202-8716-D0C3F9CD7132}" type="presOf" srcId="{9C8D2EE9-0D7C-4E0E-9913-54E405AF7992}" destId="{73486B0C-EBE1-4B6F-8F05-FE46FE3D5122}" srcOrd="0" destOrd="1" presId="urn:microsoft.com/office/officeart/2018/5/layout/CenteredIconLabelDescriptionList"/>
    <dgm:cxn modelId="{F333D2FE-AD2C-4C5D-99A3-23E86812B378}" srcId="{E05868C1-E4B5-489D-8D9A-C838B701D0D4}" destId="{DDCE5C38-58F0-426B-B43F-31EE1DB5D7E0}" srcOrd="0" destOrd="0" parTransId="{8090F3E7-DE96-4D97-804F-86CCE3DDAAE8}" sibTransId="{9838165C-F59E-4FDA-A15F-13E1738FDF6B}"/>
    <dgm:cxn modelId="{3C7FEA5E-C388-4F57-B099-216DF0565514}" type="presOf" srcId="{CC00DEDB-19DF-474C-A016-C10B5672A3F3}" destId="{1479E54B-708D-4D86-B119-800A0714F8BA}" srcOrd="0" destOrd="0" presId="urn:microsoft.com/office/officeart/2018/5/layout/CenteredIconLabelDescriptionList"/>
    <dgm:cxn modelId="{1FA396AC-12BA-4711-B79A-938A1D01A9E9}" srcId="{DDD7A8B1-F86F-45FD-96AF-A539841A8D43}" destId="{D6E85D22-FCDB-4B9A-9B8F-FCBD03D3C694}" srcOrd="0" destOrd="0" parTransId="{45C50295-A324-4F0A-8873-3C3D0E3E79B2}" sibTransId="{57F4EB33-A63E-4FF3-A1BE-BCFEC0B8988B}"/>
    <dgm:cxn modelId="{C27D1D0B-72B0-4994-B163-0CD38C07DD5C}" type="presOf" srcId="{93A26E38-6D10-4F8C-BF84-521E68AFFA9E}" destId="{73486B0C-EBE1-4B6F-8F05-FE46FE3D5122}" srcOrd="0" destOrd="0" presId="urn:microsoft.com/office/officeart/2018/5/layout/CenteredIconLabelDescriptionList"/>
    <dgm:cxn modelId="{6CC7742B-7747-4EB4-98B3-3CBC18CACB38}" type="presOf" srcId="{A2E6B1B0-31BF-4AAA-9249-3B53E1DAF1BC}" destId="{C2544D13-2D7B-4E68-A0D0-AC946EC558B3}" srcOrd="0" destOrd="0" presId="urn:microsoft.com/office/officeart/2018/5/layout/CenteredIconLabelDescriptionList"/>
    <dgm:cxn modelId="{5F1631A2-E67B-46D2-A6C7-1DF5187106DF}" srcId="{87ABD9C9-63CC-432C-92F5-820F4637F07E}" destId="{FD06CF58-ECB0-4435-9F4B-86C85F4AFC9A}" srcOrd="1" destOrd="0" parTransId="{79E4520F-4FB3-4ABC-A173-2E4DDBE660E9}" sibTransId="{C757EBC2-AC92-4780-811E-F1029B2B25B2}"/>
    <dgm:cxn modelId="{DEFC88E2-38F7-456E-B7BE-AD0CEEEE4F0D}" srcId="{DDD7A8B1-F86F-45FD-96AF-A539841A8D43}" destId="{E5A0E187-6CB6-487E-B63F-1E9AEBF14171}" srcOrd="3" destOrd="0" parTransId="{1B1B7CF3-9992-4129-BE0C-6E61AABB7C6D}" sibTransId="{C625D547-42B2-4345-9AC8-E4889686F685}"/>
    <dgm:cxn modelId="{1F84B859-624B-4D74-9F9F-035AB147D443}" srcId="{E5A0E187-6CB6-487E-B63F-1E9AEBF14171}" destId="{9C8D2EE9-0D7C-4E0E-9913-54E405AF7992}" srcOrd="1" destOrd="0" parTransId="{6CD5A325-8C79-448B-8C48-7D7D0CFBFB0D}" sibTransId="{3670ED12-E3BD-45D0-9D5A-82E9E852C2AD}"/>
    <dgm:cxn modelId="{A8203D98-1CE8-4962-A471-9FB484CF0222}" srcId="{D6E85D22-FCDB-4B9A-9B8F-FCBD03D3C694}" destId="{CC00DEDB-19DF-474C-A016-C10B5672A3F3}" srcOrd="0" destOrd="0" parTransId="{D48F9297-AFAB-44A1-89CA-C97FED73AA98}" sibTransId="{7A4F2828-467E-4D65-A14B-F93A7D6FB5EB}"/>
    <dgm:cxn modelId="{6824F7BE-CA38-4569-B0CD-DC34FBE27FEA}" srcId="{DDD7A8B1-F86F-45FD-96AF-A539841A8D43}" destId="{87ABD9C9-63CC-432C-92F5-820F4637F07E}" srcOrd="2" destOrd="0" parTransId="{A9DA7DDD-BDEF-4BFE-95B9-2DD689F07957}" sibTransId="{A141A8BE-55AD-4FF2-82D3-28FC9150537D}"/>
    <dgm:cxn modelId="{DBEAA8A3-B571-4391-94EE-65FC95BAFC6B}" srcId="{87ABD9C9-63CC-432C-92F5-820F4637F07E}" destId="{A2E6B1B0-31BF-4AAA-9249-3B53E1DAF1BC}" srcOrd="0" destOrd="0" parTransId="{79A9B5BA-33F8-43D0-BB44-43899ED018A3}" sibTransId="{579A7F32-402C-4B22-9291-435015BC2D93}"/>
    <dgm:cxn modelId="{8838B917-ED2B-430A-83C4-F3D68077CDAB}" srcId="{DDD7A8B1-F86F-45FD-96AF-A539841A8D43}" destId="{E05868C1-E4B5-489D-8D9A-C838B701D0D4}" srcOrd="1" destOrd="0" parTransId="{BB88066A-346C-4079-9F47-C7ADE4DF51D3}" sibTransId="{120F538F-89AF-4BC8-A15A-64667DEB8359}"/>
    <dgm:cxn modelId="{44639DD8-9436-445D-AE18-963180A9C89D}" type="presOf" srcId="{712BB7E8-2A28-4BC7-9F64-2A65037F26FF}" destId="{75EC51D4-ADE5-4B93-9AD1-BF7D0ECD01EC}" srcOrd="0" destOrd="1" presId="urn:microsoft.com/office/officeart/2018/5/layout/CenteredIconLabelDescriptionList"/>
    <dgm:cxn modelId="{1A0D02B3-8534-44F4-BD17-F549EBE69480}" type="presParOf" srcId="{5920521E-3B49-4747-A42C-9FA6D273D228}" destId="{06499A66-95B3-4D02-97BB-36B23F928788}" srcOrd="0" destOrd="0" presId="urn:microsoft.com/office/officeart/2018/5/layout/CenteredIconLabelDescriptionList"/>
    <dgm:cxn modelId="{D5D57571-1664-4C8D-BF44-EF76F4BB8C41}" type="presParOf" srcId="{06499A66-95B3-4D02-97BB-36B23F928788}" destId="{7CFF56CD-FE5F-4B41-BBBB-F0A69B181415}" srcOrd="0" destOrd="0" presId="urn:microsoft.com/office/officeart/2018/5/layout/CenteredIconLabelDescriptionList"/>
    <dgm:cxn modelId="{07BF0F51-A4D6-4C89-85E9-035DE2BBE3D1}" type="presParOf" srcId="{06499A66-95B3-4D02-97BB-36B23F928788}" destId="{6F13502D-55BD-412A-9229-634C78BBDCA4}" srcOrd="1" destOrd="0" presId="urn:microsoft.com/office/officeart/2018/5/layout/CenteredIconLabelDescriptionList"/>
    <dgm:cxn modelId="{97359AF0-04D7-4271-9A14-D8E09D14D0D8}" type="presParOf" srcId="{06499A66-95B3-4D02-97BB-36B23F928788}" destId="{46C18547-2DDF-4FB3-9D89-AF0842C1A709}" srcOrd="2" destOrd="0" presId="urn:microsoft.com/office/officeart/2018/5/layout/CenteredIconLabelDescriptionList"/>
    <dgm:cxn modelId="{7440C2D2-7DE7-4176-B196-97D25F38E2AC}" type="presParOf" srcId="{06499A66-95B3-4D02-97BB-36B23F928788}" destId="{8826AE9A-BF39-40B5-A00C-5DD4B040E354}" srcOrd="3" destOrd="0" presId="urn:microsoft.com/office/officeart/2018/5/layout/CenteredIconLabelDescriptionList"/>
    <dgm:cxn modelId="{770CAFF0-63A6-47F2-9B44-A376DB9B0278}" type="presParOf" srcId="{06499A66-95B3-4D02-97BB-36B23F928788}" destId="{1479E54B-708D-4D86-B119-800A0714F8BA}" srcOrd="4" destOrd="0" presId="urn:microsoft.com/office/officeart/2018/5/layout/CenteredIconLabelDescriptionList"/>
    <dgm:cxn modelId="{DA3F7BE9-99F4-4190-84BD-90780508F6DD}" type="presParOf" srcId="{5920521E-3B49-4747-A42C-9FA6D273D228}" destId="{7BB5AA06-8B61-4F2A-822F-8D73D5258012}" srcOrd="1" destOrd="0" presId="urn:microsoft.com/office/officeart/2018/5/layout/CenteredIconLabelDescriptionList"/>
    <dgm:cxn modelId="{05661508-18B9-47D0-A111-06CD48DD66A1}" type="presParOf" srcId="{5920521E-3B49-4747-A42C-9FA6D273D228}" destId="{FC614453-4203-4693-8A2E-A3778A2981B8}" srcOrd="2" destOrd="0" presId="urn:microsoft.com/office/officeart/2018/5/layout/CenteredIconLabelDescriptionList"/>
    <dgm:cxn modelId="{310816E7-FF73-4819-8C49-22B5B2C40A09}" type="presParOf" srcId="{FC614453-4203-4693-8A2E-A3778A2981B8}" destId="{3C38CD72-DDEF-4EC5-B850-A7251C0D8C87}" srcOrd="0" destOrd="0" presId="urn:microsoft.com/office/officeart/2018/5/layout/CenteredIconLabelDescriptionList"/>
    <dgm:cxn modelId="{664D719A-E96B-46E4-8239-367F64370E61}" type="presParOf" srcId="{FC614453-4203-4693-8A2E-A3778A2981B8}" destId="{736DC87D-6828-4170-8182-51321512B7E1}" srcOrd="1" destOrd="0" presId="urn:microsoft.com/office/officeart/2018/5/layout/CenteredIconLabelDescriptionList"/>
    <dgm:cxn modelId="{A3BA7E12-8FF4-430B-80D4-75E84C423FF1}" type="presParOf" srcId="{FC614453-4203-4693-8A2E-A3778A2981B8}" destId="{39401DD1-3379-4647-B19D-A1519DC8FBBB}" srcOrd="2" destOrd="0" presId="urn:microsoft.com/office/officeart/2018/5/layout/CenteredIconLabelDescriptionList"/>
    <dgm:cxn modelId="{1E7F83DC-B04E-4D0B-9B0A-E06C1673DBB0}" type="presParOf" srcId="{FC614453-4203-4693-8A2E-A3778A2981B8}" destId="{F9E2E065-6238-49E5-8C21-30A6B95905AF}" srcOrd="3" destOrd="0" presId="urn:microsoft.com/office/officeart/2018/5/layout/CenteredIconLabelDescriptionList"/>
    <dgm:cxn modelId="{7972EF36-743F-475D-B11D-FA83171D1E5F}" type="presParOf" srcId="{FC614453-4203-4693-8A2E-A3778A2981B8}" destId="{75EC51D4-ADE5-4B93-9AD1-BF7D0ECD01EC}" srcOrd="4" destOrd="0" presId="urn:microsoft.com/office/officeart/2018/5/layout/CenteredIconLabelDescriptionList"/>
    <dgm:cxn modelId="{41C95DBE-EED7-4DCC-8593-6E903C865D6F}" type="presParOf" srcId="{5920521E-3B49-4747-A42C-9FA6D273D228}" destId="{1326D087-390E-420E-A693-91417F9D7300}" srcOrd="3" destOrd="0" presId="urn:microsoft.com/office/officeart/2018/5/layout/CenteredIconLabelDescriptionList"/>
    <dgm:cxn modelId="{6923717A-C4A3-4903-981F-695DE415EFFB}" type="presParOf" srcId="{5920521E-3B49-4747-A42C-9FA6D273D228}" destId="{CD16C806-3AB0-4AAF-934C-C51E4E80FAB1}" srcOrd="4" destOrd="0" presId="urn:microsoft.com/office/officeart/2018/5/layout/CenteredIconLabelDescriptionList"/>
    <dgm:cxn modelId="{D2A5EC13-5EE9-4F0E-BF64-084581CC2A80}" type="presParOf" srcId="{CD16C806-3AB0-4AAF-934C-C51E4E80FAB1}" destId="{657EC6F3-09E5-440A-820B-378C035F3D47}" srcOrd="0" destOrd="0" presId="urn:microsoft.com/office/officeart/2018/5/layout/CenteredIconLabelDescriptionList"/>
    <dgm:cxn modelId="{D4EA95E8-429F-424E-92DD-239093876695}" type="presParOf" srcId="{CD16C806-3AB0-4AAF-934C-C51E4E80FAB1}" destId="{56802F6E-9022-477B-BD2D-B5DD518532FC}" srcOrd="1" destOrd="0" presId="urn:microsoft.com/office/officeart/2018/5/layout/CenteredIconLabelDescriptionList"/>
    <dgm:cxn modelId="{5C0D6C87-1328-4CF0-A60D-814C6A2F05DD}" type="presParOf" srcId="{CD16C806-3AB0-4AAF-934C-C51E4E80FAB1}" destId="{9DD14C01-C145-4E44-84DC-C3FC76C420AC}" srcOrd="2" destOrd="0" presId="urn:microsoft.com/office/officeart/2018/5/layout/CenteredIconLabelDescriptionList"/>
    <dgm:cxn modelId="{8C194971-A74E-4D34-BD30-3BBA6511D656}" type="presParOf" srcId="{CD16C806-3AB0-4AAF-934C-C51E4E80FAB1}" destId="{3E899881-57CC-4DBD-BF69-75E3ABC3E20B}" srcOrd="3" destOrd="0" presId="urn:microsoft.com/office/officeart/2018/5/layout/CenteredIconLabelDescriptionList"/>
    <dgm:cxn modelId="{7235AA45-47C2-4848-BE9E-DFA7F09B1C19}" type="presParOf" srcId="{CD16C806-3AB0-4AAF-934C-C51E4E80FAB1}" destId="{C2544D13-2D7B-4E68-A0D0-AC946EC558B3}" srcOrd="4" destOrd="0" presId="urn:microsoft.com/office/officeart/2018/5/layout/CenteredIconLabelDescriptionList"/>
    <dgm:cxn modelId="{C1F3600E-A762-48D9-8950-2C9F6EBFE118}" type="presParOf" srcId="{5920521E-3B49-4747-A42C-9FA6D273D228}" destId="{3CCB63CC-AE10-4FE7-ADE1-559791245741}" srcOrd="5" destOrd="0" presId="urn:microsoft.com/office/officeart/2018/5/layout/CenteredIconLabelDescriptionList"/>
    <dgm:cxn modelId="{B60E8E44-1C86-4CED-924C-ADEC632E3831}" type="presParOf" srcId="{5920521E-3B49-4747-A42C-9FA6D273D228}" destId="{CCFEC314-110A-4548-B4A7-2A7A8BB4E23A}" srcOrd="6" destOrd="0" presId="urn:microsoft.com/office/officeart/2018/5/layout/CenteredIconLabelDescriptionList"/>
    <dgm:cxn modelId="{355BDE16-E561-4861-98A3-20086723E851}" type="presParOf" srcId="{CCFEC314-110A-4548-B4A7-2A7A8BB4E23A}" destId="{4FC24B5A-C3FC-46CB-A0A8-7359D2A2D9B0}" srcOrd="0" destOrd="0" presId="urn:microsoft.com/office/officeart/2018/5/layout/CenteredIconLabelDescriptionList"/>
    <dgm:cxn modelId="{6CA456E9-4177-4675-8804-2C3D9DA0225A}" type="presParOf" srcId="{CCFEC314-110A-4548-B4A7-2A7A8BB4E23A}" destId="{92E6C9CA-6DC8-4FE4-8D18-4E2118CE6190}" srcOrd="1" destOrd="0" presId="urn:microsoft.com/office/officeart/2018/5/layout/CenteredIconLabelDescriptionList"/>
    <dgm:cxn modelId="{DE8F45CC-DAA0-49A1-AD64-05D36F105EFC}" type="presParOf" srcId="{CCFEC314-110A-4548-B4A7-2A7A8BB4E23A}" destId="{7FE1F938-4270-42EE-986F-BF4E9407CBD7}" srcOrd="2" destOrd="0" presId="urn:microsoft.com/office/officeart/2018/5/layout/CenteredIconLabelDescriptionList"/>
    <dgm:cxn modelId="{7BD13549-833B-47F9-A6D5-1FECE99C71D7}" type="presParOf" srcId="{CCFEC314-110A-4548-B4A7-2A7A8BB4E23A}" destId="{0F0B591A-17BF-4502-AE1C-2FE328A6F6E6}" srcOrd="3" destOrd="0" presId="urn:microsoft.com/office/officeart/2018/5/layout/CenteredIconLabelDescriptionList"/>
    <dgm:cxn modelId="{D65A04E5-4C33-4860-A04A-601BE6BD729D}" type="presParOf" srcId="{CCFEC314-110A-4548-B4A7-2A7A8BB4E23A}" destId="{73486B0C-EBE1-4B6F-8F05-FE46FE3D5122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F87F6C-E258-4888-B0C2-A2DC2803A13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D8D6ACC-0F8C-45FA-810E-8D69A61E9138}">
      <dgm:prSet/>
      <dgm:spPr/>
      <dgm:t>
        <a:bodyPr/>
        <a:lstStyle/>
        <a:p>
          <a:r>
            <a:rPr lang="pl-PL" b="1" dirty="0"/>
            <a:t>witaminy z grupy B oraz witamina A i E</a:t>
          </a:r>
        </a:p>
        <a:p>
          <a:r>
            <a:rPr lang="pl-PL" dirty="0"/>
            <a:t>	zapotrzebowanie zwiększa się średnio o 30-40%</a:t>
          </a:r>
          <a:endParaRPr lang="en-US" dirty="0"/>
        </a:p>
      </dgm:t>
    </dgm:pt>
    <dgm:pt modelId="{95F1D3CA-CB22-4699-B280-7E86F9CB3FD7}" type="parTrans" cxnId="{1095D1C4-B941-4188-9AE4-0BF67623DE4E}">
      <dgm:prSet/>
      <dgm:spPr/>
      <dgm:t>
        <a:bodyPr/>
        <a:lstStyle/>
        <a:p>
          <a:endParaRPr lang="en-US"/>
        </a:p>
      </dgm:t>
    </dgm:pt>
    <dgm:pt modelId="{C91E9C2A-805F-4A52-A295-A0F579C1A6C8}" type="sibTrans" cxnId="{1095D1C4-B941-4188-9AE4-0BF67623DE4E}">
      <dgm:prSet/>
      <dgm:spPr/>
      <dgm:t>
        <a:bodyPr/>
        <a:lstStyle/>
        <a:p>
          <a:endParaRPr lang="en-US"/>
        </a:p>
      </dgm:t>
    </dgm:pt>
    <dgm:pt modelId="{59A8C015-4795-489E-AF0D-D997BAFB227E}">
      <dgm:prSet/>
      <dgm:spPr/>
      <dgm:t>
        <a:bodyPr/>
        <a:lstStyle/>
        <a:p>
          <a:r>
            <a:rPr lang="pl-PL" b="1" dirty="0"/>
            <a:t>kwas foliowy i witamina B6</a:t>
          </a:r>
        </a:p>
        <a:p>
          <a:r>
            <a:rPr lang="pl-PL" dirty="0"/>
            <a:t>	zapotrzebowanie wzrasta o połowę, odpowiednio: 	600ug i 1,9mg</a:t>
          </a:r>
          <a:endParaRPr lang="en-US" dirty="0"/>
        </a:p>
      </dgm:t>
    </dgm:pt>
    <dgm:pt modelId="{C71C20F2-697B-4A06-9687-D6F7D4E86C7E}" type="parTrans" cxnId="{29CB1DE8-92BE-4CE4-9657-015B1A2FCEF0}">
      <dgm:prSet/>
      <dgm:spPr/>
      <dgm:t>
        <a:bodyPr/>
        <a:lstStyle/>
        <a:p>
          <a:endParaRPr lang="en-US"/>
        </a:p>
      </dgm:t>
    </dgm:pt>
    <dgm:pt modelId="{B9A1C955-D109-4FA7-9DD0-6603B8953CB6}" type="sibTrans" cxnId="{29CB1DE8-92BE-4CE4-9657-015B1A2FCEF0}">
      <dgm:prSet/>
      <dgm:spPr/>
      <dgm:t>
        <a:bodyPr/>
        <a:lstStyle/>
        <a:p>
          <a:endParaRPr lang="en-US"/>
        </a:p>
      </dgm:t>
    </dgm:pt>
    <dgm:pt modelId="{B0623442-EA00-456C-972F-EE8D1A9A78BE}">
      <dgm:prSet/>
      <dgm:spPr/>
      <dgm:t>
        <a:bodyPr/>
        <a:lstStyle/>
        <a:p>
          <a:r>
            <a:rPr lang="pl-PL" b="1" dirty="0"/>
            <a:t>żelazo, jod, cynk</a:t>
          </a:r>
        </a:p>
        <a:p>
          <a:r>
            <a:rPr lang="pl-PL" dirty="0"/>
            <a:t>	znacząco wzrasta zapotrzebowanie, odpowiednio: 	27mg, 220 µg, 11mg</a:t>
          </a:r>
          <a:endParaRPr lang="en-US" dirty="0"/>
        </a:p>
      </dgm:t>
    </dgm:pt>
    <dgm:pt modelId="{C6A4C0D7-DF4A-46BE-A51E-548FF6662B1A}" type="parTrans" cxnId="{27BE7F13-EB6C-4274-8207-467D537DA079}">
      <dgm:prSet/>
      <dgm:spPr/>
      <dgm:t>
        <a:bodyPr/>
        <a:lstStyle/>
        <a:p>
          <a:endParaRPr lang="en-US"/>
        </a:p>
      </dgm:t>
    </dgm:pt>
    <dgm:pt modelId="{714F23FC-14B4-4268-A331-C28E540728B9}" type="sibTrans" cxnId="{27BE7F13-EB6C-4274-8207-467D537DA079}">
      <dgm:prSet/>
      <dgm:spPr/>
      <dgm:t>
        <a:bodyPr/>
        <a:lstStyle/>
        <a:p>
          <a:endParaRPr lang="en-US"/>
        </a:p>
      </dgm:t>
    </dgm:pt>
    <dgm:pt modelId="{FC56E587-1538-4156-BBE9-0F1500E696B0}">
      <dgm:prSet/>
      <dgm:spPr/>
      <dgm:t>
        <a:bodyPr/>
        <a:lstStyle/>
        <a:p>
          <a:r>
            <a:rPr lang="pl-PL" u="sng" dirty="0"/>
            <a:t>podczas laktacji</a:t>
          </a:r>
          <a:r>
            <a:rPr lang="pl-PL" dirty="0"/>
            <a:t> zwiększa się również zapotrzebowanie na: </a:t>
          </a:r>
          <a:r>
            <a:rPr lang="pl-PL" b="1" dirty="0"/>
            <a:t>witaminę C</a:t>
          </a:r>
          <a:r>
            <a:rPr lang="pl-PL" dirty="0"/>
            <a:t> (120mg), </a:t>
          </a:r>
          <a:r>
            <a:rPr lang="pl-PL" b="1" dirty="0"/>
            <a:t>jod</a:t>
          </a:r>
          <a:r>
            <a:rPr lang="pl-PL" dirty="0"/>
            <a:t> (290ug) oraz </a:t>
          </a:r>
          <a:r>
            <a:rPr lang="pl-PL" b="1" dirty="0"/>
            <a:t>potas</a:t>
          </a:r>
          <a:r>
            <a:rPr lang="pl-PL" dirty="0"/>
            <a:t> (4000mg)</a:t>
          </a:r>
          <a:endParaRPr lang="en-US" dirty="0"/>
        </a:p>
      </dgm:t>
    </dgm:pt>
    <dgm:pt modelId="{12DF5E8D-E616-4AD3-9C5D-547D54059135}" type="parTrans" cxnId="{2A415E45-A425-4D7E-88E2-FC328E8EADC8}">
      <dgm:prSet/>
      <dgm:spPr/>
      <dgm:t>
        <a:bodyPr/>
        <a:lstStyle/>
        <a:p>
          <a:endParaRPr lang="en-US"/>
        </a:p>
      </dgm:t>
    </dgm:pt>
    <dgm:pt modelId="{3E9AF84F-FFF0-4011-9743-7C9BEDE7B448}" type="sibTrans" cxnId="{2A415E45-A425-4D7E-88E2-FC328E8EADC8}">
      <dgm:prSet/>
      <dgm:spPr/>
      <dgm:t>
        <a:bodyPr/>
        <a:lstStyle/>
        <a:p>
          <a:endParaRPr lang="en-US"/>
        </a:p>
      </dgm:t>
    </dgm:pt>
    <dgm:pt modelId="{93ABA5A4-E177-4B41-AFA8-9D4E7FBD839E}">
      <dgm:prSet/>
      <dgm:spPr/>
      <dgm:t>
        <a:bodyPr/>
        <a:lstStyle/>
        <a:p>
          <a:r>
            <a:rPr lang="pl-PL" b="1" dirty="0"/>
            <a:t>magnez</a:t>
          </a:r>
        </a:p>
        <a:p>
          <a:r>
            <a:rPr lang="pl-PL" dirty="0"/>
            <a:t>	nieznacznie wzrasta zapotrzebowanie (360mg)</a:t>
          </a:r>
          <a:r>
            <a:rPr lang="pl-PL" b="1" dirty="0"/>
            <a:t> </a:t>
          </a:r>
        </a:p>
      </dgm:t>
    </dgm:pt>
    <dgm:pt modelId="{34343699-A956-43E4-AD73-A1B5779F3390}" type="parTrans" cxnId="{71B9E873-121D-4CD8-B157-D52E989D6167}">
      <dgm:prSet/>
      <dgm:spPr/>
      <dgm:t>
        <a:bodyPr/>
        <a:lstStyle/>
        <a:p>
          <a:endParaRPr lang="pl-PL"/>
        </a:p>
      </dgm:t>
    </dgm:pt>
    <dgm:pt modelId="{8B3E5967-5832-4782-8904-7893F4B17D1B}" type="sibTrans" cxnId="{71B9E873-121D-4CD8-B157-D52E989D6167}">
      <dgm:prSet/>
      <dgm:spPr/>
      <dgm:t>
        <a:bodyPr/>
        <a:lstStyle/>
        <a:p>
          <a:endParaRPr lang="pl-PL"/>
        </a:p>
      </dgm:t>
    </dgm:pt>
    <dgm:pt modelId="{51220B5C-C000-4471-9354-CC195A8DB8CA}">
      <dgm:prSet/>
      <dgm:spPr/>
      <dgm:t>
        <a:bodyPr/>
        <a:lstStyle/>
        <a:p>
          <a:endParaRPr lang="en-US" dirty="0"/>
        </a:p>
      </dgm:t>
    </dgm:pt>
    <dgm:pt modelId="{060C7D15-1E01-4382-947D-28C16F4D084B}" type="parTrans" cxnId="{D1253132-CFBA-4624-9B43-7187037CB0DB}">
      <dgm:prSet/>
      <dgm:spPr/>
      <dgm:t>
        <a:bodyPr/>
        <a:lstStyle/>
        <a:p>
          <a:endParaRPr lang="pl-PL"/>
        </a:p>
      </dgm:t>
    </dgm:pt>
    <dgm:pt modelId="{D2EDFC26-650E-47A7-8473-A8A663AF5321}" type="sibTrans" cxnId="{D1253132-CFBA-4624-9B43-7187037CB0DB}">
      <dgm:prSet/>
      <dgm:spPr/>
      <dgm:t>
        <a:bodyPr/>
        <a:lstStyle/>
        <a:p>
          <a:endParaRPr lang="pl-PL"/>
        </a:p>
      </dgm:t>
    </dgm:pt>
    <dgm:pt modelId="{848AB01A-0218-4FB8-8A10-7F02599C3556}" type="pres">
      <dgm:prSet presAssocID="{C3F87F6C-E258-4888-B0C2-A2DC2803A1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18F1DF7-79F0-47CD-98E2-B6520B5F97EB}" type="pres">
      <dgm:prSet presAssocID="{9D8D6ACC-0F8C-45FA-810E-8D69A61E9138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938AC9B-5C23-4C28-8749-0AB39FE5FB2C}" type="pres">
      <dgm:prSet presAssocID="{C91E9C2A-805F-4A52-A295-A0F579C1A6C8}" presName="spacer" presStyleCnt="0"/>
      <dgm:spPr/>
    </dgm:pt>
    <dgm:pt modelId="{E6DEB503-A27A-4E8A-98FF-F6AFA40E6EF6}" type="pres">
      <dgm:prSet presAssocID="{59A8C015-4795-489E-AF0D-D997BAFB227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9A4152C-80C8-418A-BAD2-F8777E6E8D2A}" type="pres">
      <dgm:prSet presAssocID="{B9A1C955-D109-4FA7-9DD0-6603B8953CB6}" presName="spacer" presStyleCnt="0"/>
      <dgm:spPr/>
    </dgm:pt>
    <dgm:pt modelId="{7C3BEECC-14B6-4380-A535-491632C72ED9}" type="pres">
      <dgm:prSet presAssocID="{B0623442-EA00-456C-972F-EE8D1A9A78BE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632BB31-D44C-4FCB-92D5-3BA964A1D540}" type="pres">
      <dgm:prSet presAssocID="{714F23FC-14B4-4268-A331-C28E540728B9}" presName="spacer" presStyleCnt="0"/>
      <dgm:spPr/>
    </dgm:pt>
    <dgm:pt modelId="{0CD9A76B-A2B1-44DC-BE30-7F1F5C4B306B}" type="pres">
      <dgm:prSet presAssocID="{93ABA5A4-E177-4B41-AFA8-9D4E7FBD839E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E4B058E-946C-4681-B793-92F6715C017C}" type="pres">
      <dgm:prSet presAssocID="{93ABA5A4-E177-4B41-AFA8-9D4E7FBD839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730BCF8-2903-462B-8428-4BE5574AB0E0}" type="pres">
      <dgm:prSet presAssocID="{FC56E587-1538-4156-BBE9-0F1500E696B0}" presName="parentText" presStyleLbl="node1" presStyleIdx="4" presStyleCnt="5" custLinFactY="12654" custLinFactNeighborX="-13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1B9E873-121D-4CD8-B157-D52E989D6167}" srcId="{C3F87F6C-E258-4888-B0C2-A2DC2803A136}" destId="{93ABA5A4-E177-4B41-AFA8-9D4E7FBD839E}" srcOrd="3" destOrd="0" parTransId="{34343699-A956-43E4-AD73-A1B5779F3390}" sibTransId="{8B3E5967-5832-4782-8904-7893F4B17D1B}"/>
    <dgm:cxn modelId="{58C639A0-7E25-4A1F-8B04-007339751DFE}" type="presOf" srcId="{9D8D6ACC-0F8C-45FA-810E-8D69A61E9138}" destId="{718F1DF7-79F0-47CD-98E2-B6520B5F97EB}" srcOrd="0" destOrd="0" presId="urn:microsoft.com/office/officeart/2005/8/layout/vList2"/>
    <dgm:cxn modelId="{E65FD85B-8FE6-4BA1-A006-9EEE2AA6D8A0}" type="presOf" srcId="{B0623442-EA00-456C-972F-EE8D1A9A78BE}" destId="{7C3BEECC-14B6-4380-A535-491632C72ED9}" srcOrd="0" destOrd="0" presId="urn:microsoft.com/office/officeart/2005/8/layout/vList2"/>
    <dgm:cxn modelId="{07120BE4-8F80-4F0B-9676-A1391BB681EB}" type="presOf" srcId="{93ABA5A4-E177-4B41-AFA8-9D4E7FBD839E}" destId="{0CD9A76B-A2B1-44DC-BE30-7F1F5C4B306B}" srcOrd="0" destOrd="0" presId="urn:microsoft.com/office/officeart/2005/8/layout/vList2"/>
    <dgm:cxn modelId="{C851F767-415B-4EAB-A191-2409C3002D12}" type="presOf" srcId="{C3F87F6C-E258-4888-B0C2-A2DC2803A136}" destId="{848AB01A-0218-4FB8-8A10-7F02599C3556}" srcOrd="0" destOrd="0" presId="urn:microsoft.com/office/officeart/2005/8/layout/vList2"/>
    <dgm:cxn modelId="{29CB1DE8-92BE-4CE4-9657-015B1A2FCEF0}" srcId="{C3F87F6C-E258-4888-B0C2-A2DC2803A136}" destId="{59A8C015-4795-489E-AF0D-D997BAFB227E}" srcOrd="1" destOrd="0" parTransId="{C71C20F2-697B-4A06-9687-D6F7D4E86C7E}" sibTransId="{B9A1C955-D109-4FA7-9DD0-6603B8953CB6}"/>
    <dgm:cxn modelId="{D1253132-CFBA-4624-9B43-7187037CB0DB}" srcId="{93ABA5A4-E177-4B41-AFA8-9D4E7FBD839E}" destId="{51220B5C-C000-4471-9354-CC195A8DB8CA}" srcOrd="0" destOrd="0" parTransId="{060C7D15-1E01-4382-947D-28C16F4D084B}" sibTransId="{D2EDFC26-650E-47A7-8473-A8A663AF5321}"/>
    <dgm:cxn modelId="{2A415E45-A425-4D7E-88E2-FC328E8EADC8}" srcId="{C3F87F6C-E258-4888-B0C2-A2DC2803A136}" destId="{FC56E587-1538-4156-BBE9-0F1500E696B0}" srcOrd="4" destOrd="0" parTransId="{12DF5E8D-E616-4AD3-9C5D-547D54059135}" sibTransId="{3E9AF84F-FFF0-4011-9743-7C9BEDE7B448}"/>
    <dgm:cxn modelId="{4FA3C9C6-ADB1-4CD9-B5E1-E3BEE772E850}" type="presOf" srcId="{51220B5C-C000-4471-9354-CC195A8DB8CA}" destId="{EE4B058E-946C-4681-B793-92F6715C017C}" srcOrd="0" destOrd="0" presId="urn:microsoft.com/office/officeart/2005/8/layout/vList2"/>
    <dgm:cxn modelId="{430D70B4-0380-4199-A467-3D57F8917FF8}" type="presOf" srcId="{59A8C015-4795-489E-AF0D-D997BAFB227E}" destId="{E6DEB503-A27A-4E8A-98FF-F6AFA40E6EF6}" srcOrd="0" destOrd="0" presId="urn:microsoft.com/office/officeart/2005/8/layout/vList2"/>
    <dgm:cxn modelId="{1095D1C4-B941-4188-9AE4-0BF67623DE4E}" srcId="{C3F87F6C-E258-4888-B0C2-A2DC2803A136}" destId="{9D8D6ACC-0F8C-45FA-810E-8D69A61E9138}" srcOrd="0" destOrd="0" parTransId="{95F1D3CA-CB22-4699-B280-7E86F9CB3FD7}" sibTransId="{C91E9C2A-805F-4A52-A295-A0F579C1A6C8}"/>
    <dgm:cxn modelId="{D05D11C6-C775-43CA-BB56-1F4673F1632D}" type="presOf" srcId="{FC56E587-1538-4156-BBE9-0F1500E696B0}" destId="{1730BCF8-2903-462B-8428-4BE5574AB0E0}" srcOrd="0" destOrd="0" presId="urn:microsoft.com/office/officeart/2005/8/layout/vList2"/>
    <dgm:cxn modelId="{27BE7F13-EB6C-4274-8207-467D537DA079}" srcId="{C3F87F6C-E258-4888-B0C2-A2DC2803A136}" destId="{B0623442-EA00-456C-972F-EE8D1A9A78BE}" srcOrd="2" destOrd="0" parTransId="{C6A4C0D7-DF4A-46BE-A51E-548FF6662B1A}" sibTransId="{714F23FC-14B4-4268-A331-C28E540728B9}"/>
    <dgm:cxn modelId="{E0974A41-0635-4811-A4D0-9E2982E20025}" type="presParOf" srcId="{848AB01A-0218-4FB8-8A10-7F02599C3556}" destId="{718F1DF7-79F0-47CD-98E2-B6520B5F97EB}" srcOrd="0" destOrd="0" presId="urn:microsoft.com/office/officeart/2005/8/layout/vList2"/>
    <dgm:cxn modelId="{47476227-DCDA-4101-91FA-C089F8A1E724}" type="presParOf" srcId="{848AB01A-0218-4FB8-8A10-7F02599C3556}" destId="{F938AC9B-5C23-4C28-8749-0AB39FE5FB2C}" srcOrd="1" destOrd="0" presId="urn:microsoft.com/office/officeart/2005/8/layout/vList2"/>
    <dgm:cxn modelId="{46C26F83-3C81-4830-9B4B-C04ED4C5532B}" type="presParOf" srcId="{848AB01A-0218-4FB8-8A10-7F02599C3556}" destId="{E6DEB503-A27A-4E8A-98FF-F6AFA40E6EF6}" srcOrd="2" destOrd="0" presId="urn:microsoft.com/office/officeart/2005/8/layout/vList2"/>
    <dgm:cxn modelId="{314642F3-8739-492C-AB54-E875A484247A}" type="presParOf" srcId="{848AB01A-0218-4FB8-8A10-7F02599C3556}" destId="{A9A4152C-80C8-418A-BAD2-F8777E6E8D2A}" srcOrd="3" destOrd="0" presId="urn:microsoft.com/office/officeart/2005/8/layout/vList2"/>
    <dgm:cxn modelId="{0875C924-DADB-43E8-9552-855258AACBA8}" type="presParOf" srcId="{848AB01A-0218-4FB8-8A10-7F02599C3556}" destId="{7C3BEECC-14B6-4380-A535-491632C72ED9}" srcOrd="4" destOrd="0" presId="urn:microsoft.com/office/officeart/2005/8/layout/vList2"/>
    <dgm:cxn modelId="{F948BD59-7FB6-474C-8FE9-4F4E76BA51CB}" type="presParOf" srcId="{848AB01A-0218-4FB8-8A10-7F02599C3556}" destId="{E632BB31-D44C-4FCB-92D5-3BA964A1D540}" srcOrd="5" destOrd="0" presId="urn:microsoft.com/office/officeart/2005/8/layout/vList2"/>
    <dgm:cxn modelId="{6498D1F2-D731-4835-8DCA-392187629C96}" type="presParOf" srcId="{848AB01A-0218-4FB8-8A10-7F02599C3556}" destId="{0CD9A76B-A2B1-44DC-BE30-7F1F5C4B306B}" srcOrd="6" destOrd="0" presId="urn:microsoft.com/office/officeart/2005/8/layout/vList2"/>
    <dgm:cxn modelId="{7FB5B256-8761-4FB3-82F3-739AF7AD8BBF}" type="presParOf" srcId="{848AB01A-0218-4FB8-8A10-7F02599C3556}" destId="{EE4B058E-946C-4681-B793-92F6715C017C}" srcOrd="7" destOrd="0" presId="urn:microsoft.com/office/officeart/2005/8/layout/vList2"/>
    <dgm:cxn modelId="{03F56D59-E6BF-4C66-8027-41B49DA8FD89}" type="presParOf" srcId="{848AB01A-0218-4FB8-8A10-7F02599C3556}" destId="{1730BCF8-2903-462B-8428-4BE5574AB0E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B4EE3F-FC29-475A-BE18-CF76361140AC}" type="doc">
      <dgm:prSet loTypeId="urn:microsoft.com/office/officeart/2005/8/layout/bProcess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FC650F0-320D-4044-9AF4-7AE656D955A6}">
      <dgm:prSet/>
      <dgm:spPr/>
      <dgm:t>
        <a:bodyPr/>
        <a:lstStyle/>
        <a:p>
          <a:r>
            <a:rPr lang="pl-PL"/>
            <a:t>Po więcej przydatnych informacji zapraszamy na stronę Narodowego Centrum Edukacji Żywieniowej</a:t>
          </a:r>
          <a:endParaRPr lang="en-US"/>
        </a:p>
      </dgm:t>
    </dgm:pt>
    <dgm:pt modelId="{F01FD2A7-4782-45B8-B9C3-10B730B4194C}" type="parTrans" cxnId="{671DE76F-FF8C-4230-BEEC-79E495751ABD}">
      <dgm:prSet/>
      <dgm:spPr/>
      <dgm:t>
        <a:bodyPr/>
        <a:lstStyle/>
        <a:p>
          <a:endParaRPr lang="en-US"/>
        </a:p>
      </dgm:t>
    </dgm:pt>
    <dgm:pt modelId="{62291AB5-84C0-4CAE-BA2F-909C6652B63C}" type="sibTrans" cxnId="{671DE76F-FF8C-4230-BEEC-79E495751ABD}">
      <dgm:prSet/>
      <dgm:spPr/>
      <dgm:t>
        <a:bodyPr/>
        <a:lstStyle/>
        <a:p>
          <a:endParaRPr lang="en-US"/>
        </a:p>
      </dgm:t>
    </dgm:pt>
    <dgm:pt modelId="{95959796-634F-400E-B99E-739B4AB3DC1A}">
      <dgm:prSet custT="1"/>
      <dgm:spPr/>
      <dgm:t>
        <a:bodyPr/>
        <a:lstStyle/>
        <a:p>
          <a:r>
            <a:rPr lang="pl-PL" sz="3000" b="1" dirty="0" smtClean="0"/>
            <a:t>www.ncez.pl</a:t>
          </a:r>
          <a:endParaRPr lang="en-US" sz="3000" b="1" dirty="0"/>
        </a:p>
      </dgm:t>
    </dgm:pt>
    <dgm:pt modelId="{3D153193-5B1E-4155-8C48-DF378EFF6FF3}" type="parTrans" cxnId="{537B7354-4700-4C5A-B732-DF2969985E42}">
      <dgm:prSet/>
      <dgm:spPr/>
      <dgm:t>
        <a:bodyPr/>
        <a:lstStyle/>
        <a:p>
          <a:endParaRPr lang="en-US"/>
        </a:p>
      </dgm:t>
    </dgm:pt>
    <dgm:pt modelId="{370C767C-7096-40FD-9BCB-D24A5981F96E}" type="sibTrans" cxnId="{537B7354-4700-4C5A-B732-DF2969985E42}">
      <dgm:prSet/>
      <dgm:spPr/>
      <dgm:t>
        <a:bodyPr/>
        <a:lstStyle/>
        <a:p>
          <a:endParaRPr lang="en-US"/>
        </a:p>
      </dgm:t>
    </dgm:pt>
    <dgm:pt modelId="{C6719CCC-B015-48B4-99F9-B12D296C2D84}" type="pres">
      <dgm:prSet presAssocID="{9CB4EE3F-FC29-475A-BE18-CF76361140AC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pl-PL"/>
        </a:p>
      </dgm:t>
    </dgm:pt>
    <dgm:pt modelId="{B3FDE136-114E-436B-9406-D381C4A068D7}" type="pres">
      <dgm:prSet presAssocID="{DFC650F0-320D-4044-9AF4-7AE656D955A6}" presName="firs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2F8C78F-1022-448E-B698-D59FDB6C5345}" type="pres">
      <dgm:prSet presAssocID="{62291AB5-84C0-4CAE-BA2F-909C6652B63C}" presName="sibTrans" presStyleLbl="sibTrans2D1" presStyleIdx="0" presStyleCnt="1"/>
      <dgm:spPr/>
      <dgm:t>
        <a:bodyPr/>
        <a:lstStyle/>
        <a:p>
          <a:endParaRPr lang="pl-PL"/>
        </a:p>
      </dgm:t>
    </dgm:pt>
    <dgm:pt modelId="{E121035D-4919-41D5-AA29-1B814C81750E}" type="pres">
      <dgm:prSet presAssocID="{95959796-634F-400E-B99E-739B4AB3DC1A}" presName="las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0AB7B1C-6C97-42D1-9982-C2FED762DA89}" type="presOf" srcId="{95959796-634F-400E-B99E-739B4AB3DC1A}" destId="{E121035D-4919-41D5-AA29-1B814C81750E}" srcOrd="0" destOrd="0" presId="urn:microsoft.com/office/officeart/2005/8/layout/bProcess2"/>
    <dgm:cxn modelId="{5B8C7830-B8E0-40DF-885E-57B451E681FC}" type="presOf" srcId="{9CB4EE3F-FC29-475A-BE18-CF76361140AC}" destId="{C6719CCC-B015-48B4-99F9-B12D296C2D84}" srcOrd="0" destOrd="0" presId="urn:microsoft.com/office/officeart/2005/8/layout/bProcess2"/>
    <dgm:cxn modelId="{EACA45AE-E553-420F-95F9-4DD6BD95C9A7}" type="presOf" srcId="{62291AB5-84C0-4CAE-BA2F-909C6652B63C}" destId="{12F8C78F-1022-448E-B698-D59FDB6C5345}" srcOrd="0" destOrd="0" presId="urn:microsoft.com/office/officeart/2005/8/layout/bProcess2"/>
    <dgm:cxn modelId="{537B7354-4700-4C5A-B732-DF2969985E42}" srcId="{9CB4EE3F-FC29-475A-BE18-CF76361140AC}" destId="{95959796-634F-400E-B99E-739B4AB3DC1A}" srcOrd="1" destOrd="0" parTransId="{3D153193-5B1E-4155-8C48-DF378EFF6FF3}" sibTransId="{370C767C-7096-40FD-9BCB-D24A5981F96E}"/>
    <dgm:cxn modelId="{671DE76F-FF8C-4230-BEEC-79E495751ABD}" srcId="{9CB4EE3F-FC29-475A-BE18-CF76361140AC}" destId="{DFC650F0-320D-4044-9AF4-7AE656D955A6}" srcOrd="0" destOrd="0" parTransId="{F01FD2A7-4782-45B8-B9C3-10B730B4194C}" sibTransId="{62291AB5-84C0-4CAE-BA2F-909C6652B63C}"/>
    <dgm:cxn modelId="{9BE62E7C-8BB0-49C0-989F-5B6D656834DF}" type="presOf" srcId="{DFC650F0-320D-4044-9AF4-7AE656D955A6}" destId="{B3FDE136-114E-436B-9406-D381C4A068D7}" srcOrd="0" destOrd="0" presId="urn:microsoft.com/office/officeart/2005/8/layout/bProcess2"/>
    <dgm:cxn modelId="{1A83C982-FBE0-4744-AD31-28BFE277151E}" type="presParOf" srcId="{C6719CCC-B015-48B4-99F9-B12D296C2D84}" destId="{B3FDE136-114E-436B-9406-D381C4A068D7}" srcOrd="0" destOrd="0" presId="urn:microsoft.com/office/officeart/2005/8/layout/bProcess2"/>
    <dgm:cxn modelId="{45BDEF18-1D43-4253-989C-3C2C58A3B6BB}" type="presParOf" srcId="{C6719CCC-B015-48B4-99F9-B12D296C2D84}" destId="{12F8C78F-1022-448E-B698-D59FDB6C5345}" srcOrd="1" destOrd="0" presId="urn:microsoft.com/office/officeart/2005/8/layout/bProcess2"/>
    <dgm:cxn modelId="{1EB7437D-ACE8-4801-9B7F-79179315B07B}" type="presParOf" srcId="{C6719CCC-B015-48B4-99F9-B12D296C2D84}" destId="{E121035D-4919-41D5-AA29-1B814C81750E}" srcOrd="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F56CD-FE5F-4B41-BBBB-F0A69B181415}">
      <dsp:nvSpPr>
        <dsp:cNvPr id="0" name=""/>
        <dsp:cNvSpPr/>
      </dsp:nvSpPr>
      <dsp:spPr>
        <a:xfrm>
          <a:off x="733965" y="518502"/>
          <a:ext cx="775913" cy="7759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18547-2DDF-4FB3-9D89-AF0842C1A709}">
      <dsp:nvSpPr>
        <dsp:cNvPr id="0" name=""/>
        <dsp:cNvSpPr/>
      </dsp:nvSpPr>
      <dsp:spPr>
        <a:xfrm>
          <a:off x="13474" y="1410025"/>
          <a:ext cx="2216895" cy="332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pl-PL" sz="1900" kern="1200"/>
            <a:t>I TRYSMESTR</a:t>
          </a:r>
          <a:endParaRPr lang="en-US" sz="1900" kern="1200"/>
        </a:p>
      </dsp:txBody>
      <dsp:txXfrm>
        <a:off x="13474" y="1410025"/>
        <a:ext cx="2216895" cy="332534"/>
      </dsp:txXfrm>
    </dsp:sp>
    <dsp:sp modelId="{1479E54B-708D-4D86-B119-800A0714F8BA}">
      <dsp:nvSpPr>
        <dsp:cNvPr id="0" name=""/>
        <dsp:cNvSpPr/>
      </dsp:nvSpPr>
      <dsp:spPr>
        <a:xfrm>
          <a:off x="13474" y="1796332"/>
          <a:ext cx="2216895" cy="1410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pl-PL" sz="1400" kern="1200" dirty="0"/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zapotrzebowanie energetyczne pozostaje niezmienione – wynosi tyle ile przed ciążą</a:t>
          </a:r>
          <a:endParaRPr lang="en-US" sz="1400" kern="1200" dirty="0"/>
        </a:p>
      </dsp:txBody>
      <dsp:txXfrm>
        <a:off x="13474" y="1796332"/>
        <a:ext cx="2216895" cy="1410777"/>
      </dsp:txXfrm>
    </dsp:sp>
    <dsp:sp modelId="{3C38CD72-DDEF-4EC5-B850-A7251C0D8C87}">
      <dsp:nvSpPr>
        <dsp:cNvPr id="0" name=""/>
        <dsp:cNvSpPr/>
      </dsp:nvSpPr>
      <dsp:spPr>
        <a:xfrm>
          <a:off x="3338817" y="518502"/>
          <a:ext cx="775913" cy="77591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401DD1-3379-4647-B19D-A1519DC8FBBB}">
      <dsp:nvSpPr>
        <dsp:cNvPr id="0" name=""/>
        <dsp:cNvSpPr/>
      </dsp:nvSpPr>
      <dsp:spPr>
        <a:xfrm>
          <a:off x="2618326" y="1410025"/>
          <a:ext cx="2216895" cy="332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pl-PL" sz="1900" kern="1200"/>
            <a:t>II TRYMESTR</a:t>
          </a:r>
          <a:endParaRPr lang="en-US" sz="1900" kern="1200"/>
        </a:p>
      </dsp:txBody>
      <dsp:txXfrm>
        <a:off x="2618326" y="1410025"/>
        <a:ext cx="2216895" cy="332534"/>
      </dsp:txXfrm>
    </dsp:sp>
    <dsp:sp modelId="{75EC51D4-ADE5-4B93-9AD1-BF7D0ECD01EC}">
      <dsp:nvSpPr>
        <dsp:cNvPr id="0" name=""/>
        <dsp:cNvSpPr/>
      </dsp:nvSpPr>
      <dsp:spPr>
        <a:xfrm>
          <a:off x="2618326" y="1796332"/>
          <a:ext cx="2216895" cy="1410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/>
            <a:t>+ 360kcal</a:t>
          </a:r>
          <a:endParaRPr lang="en-US" sz="1400" b="1" kern="1200" dirty="0"/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(to dodatkowy posiłek rozmiarów małego śniadania lub 2 niewielkie przekąski)</a:t>
          </a:r>
          <a:endParaRPr lang="en-US" sz="1400" kern="1200" dirty="0"/>
        </a:p>
      </dsp:txBody>
      <dsp:txXfrm>
        <a:off x="2618326" y="1796332"/>
        <a:ext cx="2216895" cy="1410777"/>
      </dsp:txXfrm>
    </dsp:sp>
    <dsp:sp modelId="{657EC6F3-09E5-440A-820B-378C035F3D47}">
      <dsp:nvSpPr>
        <dsp:cNvPr id="0" name=""/>
        <dsp:cNvSpPr/>
      </dsp:nvSpPr>
      <dsp:spPr>
        <a:xfrm>
          <a:off x="5943669" y="518502"/>
          <a:ext cx="775913" cy="775913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D14C01-C145-4E44-84DC-C3FC76C420AC}">
      <dsp:nvSpPr>
        <dsp:cNvPr id="0" name=""/>
        <dsp:cNvSpPr/>
      </dsp:nvSpPr>
      <dsp:spPr>
        <a:xfrm>
          <a:off x="5223178" y="1410025"/>
          <a:ext cx="2216895" cy="332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pl-PL" sz="1900" kern="1200"/>
            <a:t>III TRYMESTR</a:t>
          </a:r>
          <a:endParaRPr lang="en-US" sz="1900" kern="1200"/>
        </a:p>
      </dsp:txBody>
      <dsp:txXfrm>
        <a:off x="5223178" y="1410025"/>
        <a:ext cx="2216895" cy="332534"/>
      </dsp:txXfrm>
    </dsp:sp>
    <dsp:sp modelId="{C2544D13-2D7B-4E68-A0D0-AC946EC558B3}">
      <dsp:nvSpPr>
        <dsp:cNvPr id="0" name=""/>
        <dsp:cNvSpPr/>
      </dsp:nvSpPr>
      <dsp:spPr>
        <a:xfrm>
          <a:off x="5223178" y="1796332"/>
          <a:ext cx="2216895" cy="1410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+ </a:t>
          </a:r>
          <a:r>
            <a:rPr lang="pl-PL" sz="1400" b="1" kern="1200" dirty="0"/>
            <a:t>475kcal</a:t>
          </a:r>
          <a:endParaRPr lang="en-US" sz="1400" b="1" kern="1200" dirty="0"/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(rozmiar dodatkowego posiłku zwiększamy do rozmiarów normalnego śniadania lub włączamy 2 większe przekąski)</a:t>
          </a:r>
          <a:endParaRPr lang="en-US" sz="1400" kern="1200" dirty="0"/>
        </a:p>
      </dsp:txBody>
      <dsp:txXfrm>
        <a:off x="5223178" y="1796332"/>
        <a:ext cx="2216895" cy="1410777"/>
      </dsp:txXfrm>
    </dsp:sp>
    <dsp:sp modelId="{4FC24B5A-C3FC-46CB-A0A8-7359D2A2D9B0}">
      <dsp:nvSpPr>
        <dsp:cNvPr id="0" name=""/>
        <dsp:cNvSpPr/>
      </dsp:nvSpPr>
      <dsp:spPr>
        <a:xfrm>
          <a:off x="8548521" y="518502"/>
          <a:ext cx="775913" cy="775913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E1F938-4270-42EE-986F-BF4E9407CBD7}">
      <dsp:nvSpPr>
        <dsp:cNvPr id="0" name=""/>
        <dsp:cNvSpPr/>
      </dsp:nvSpPr>
      <dsp:spPr>
        <a:xfrm>
          <a:off x="7828030" y="1410025"/>
          <a:ext cx="2216895" cy="332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pl-PL" sz="1900" kern="1200"/>
            <a:t>KARMIENIE PIERSIĄ</a:t>
          </a:r>
          <a:endParaRPr lang="en-US" sz="1900" kern="1200"/>
        </a:p>
      </dsp:txBody>
      <dsp:txXfrm>
        <a:off x="7828030" y="1410025"/>
        <a:ext cx="2216895" cy="332534"/>
      </dsp:txXfrm>
    </dsp:sp>
    <dsp:sp modelId="{73486B0C-EBE1-4B6F-8F05-FE46FE3D5122}">
      <dsp:nvSpPr>
        <dsp:cNvPr id="0" name=""/>
        <dsp:cNvSpPr/>
      </dsp:nvSpPr>
      <dsp:spPr>
        <a:xfrm>
          <a:off x="7828030" y="1796332"/>
          <a:ext cx="2216895" cy="1410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+ </a:t>
          </a:r>
          <a:r>
            <a:rPr lang="pl-PL" sz="1400" b="1" kern="1200" dirty="0"/>
            <a:t>540kcal</a:t>
          </a:r>
          <a:endParaRPr lang="en-US" sz="1400" b="1" kern="1200" dirty="0"/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(to dodatkowy posiłek zbliżony do normalnego śniadania lub 2 większe przekąski)</a:t>
          </a:r>
          <a:endParaRPr lang="en-US" sz="1400" kern="1200" dirty="0"/>
        </a:p>
      </dsp:txBody>
      <dsp:txXfrm>
        <a:off x="7828030" y="1796332"/>
        <a:ext cx="2216895" cy="14107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F1DF7-79F0-47CD-98E2-B6520B5F97EB}">
      <dsp:nvSpPr>
        <dsp:cNvPr id="0" name=""/>
        <dsp:cNvSpPr/>
      </dsp:nvSpPr>
      <dsp:spPr>
        <a:xfrm>
          <a:off x="0" y="127034"/>
          <a:ext cx="5906181" cy="9197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1" kern="1200" dirty="0"/>
            <a:t>witaminy z grupy B oraz witamina A i E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/>
            <a:t>	zapotrzebowanie zwiększa się średnio o 30-40%</a:t>
          </a:r>
          <a:endParaRPr lang="en-US" sz="1500" kern="1200" dirty="0"/>
        </a:p>
      </dsp:txBody>
      <dsp:txXfrm>
        <a:off x="44897" y="171931"/>
        <a:ext cx="5816387" cy="829935"/>
      </dsp:txXfrm>
    </dsp:sp>
    <dsp:sp modelId="{E6DEB503-A27A-4E8A-98FF-F6AFA40E6EF6}">
      <dsp:nvSpPr>
        <dsp:cNvPr id="0" name=""/>
        <dsp:cNvSpPr/>
      </dsp:nvSpPr>
      <dsp:spPr>
        <a:xfrm>
          <a:off x="0" y="1089964"/>
          <a:ext cx="5906181" cy="91972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1" kern="1200" dirty="0"/>
            <a:t>kwas foliowy i witamina B6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/>
            <a:t>	zapotrzebowanie wzrasta o połowę, odpowiednio: 	600ug i 1,9mg</a:t>
          </a:r>
          <a:endParaRPr lang="en-US" sz="1500" kern="1200" dirty="0"/>
        </a:p>
      </dsp:txBody>
      <dsp:txXfrm>
        <a:off x="44897" y="1134861"/>
        <a:ext cx="5816387" cy="829935"/>
      </dsp:txXfrm>
    </dsp:sp>
    <dsp:sp modelId="{7C3BEECC-14B6-4380-A535-491632C72ED9}">
      <dsp:nvSpPr>
        <dsp:cNvPr id="0" name=""/>
        <dsp:cNvSpPr/>
      </dsp:nvSpPr>
      <dsp:spPr>
        <a:xfrm>
          <a:off x="0" y="2052894"/>
          <a:ext cx="5906181" cy="91972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1" kern="1200" dirty="0"/>
            <a:t>żelazo, jod, cynk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/>
            <a:t>	znacząco wzrasta zapotrzebowanie, odpowiednio: 	27mg, 220 µg, 11mg</a:t>
          </a:r>
          <a:endParaRPr lang="en-US" sz="1500" kern="1200" dirty="0"/>
        </a:p>
      </dsp:txBody>
      <dsp:txXfrm>
        <a:off x="44897" y="2097791"/>
        <a:ext cx="5816387" cy="829935"/>
      </dsp:txXfrm>
    </dsp:sp>
    <dsp:sp modelId="{0CD9A76B-A2B1-44DC-BE30-7F1F5C4B306B}">
      <dsp:nvSpPr>
        <dsp:cNvPr id="0" name=""/>
        <dsp:cNvSpPr/>
      </dsp:nvSpPr>
      <dsp:spPr>
        <a:xfrm>
          <a:off x="0" y="3015823"/>
          <a:ext cx="5906181" cy="9197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1" kern="1200" dirty="0"/>
            <a:t>magnez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/>
            <a:t>	nieznacznie wzrasta zapotrzebowanie (360mg)</a:t>
          </a:r>
          <a:r>
            <a:rPr lang="pl-PL" sz="1500" b="1" kern="1200" dirty="0"/>
            <a:t> </a:t>
          </a:r>
        </a:p>
      </dsp:txBody>
      <dsp:txXfrm>
        <a:off x="44897" y="3060720"/>
        <a:ext cx="5816387" cy="829935"/>
      </dsp:txXfrm>
    </dsp:sp>
    <dsp:sp modelId="{EE4B058E-946C-4681-B793-92F6715C017C}">
      <dsp:nvSpPr>
        <dsp:cNvPr id="0" name=""/>
        <dsp:cNvSpPr/>
      </dsp:nvSpPr>
      <dsp:spPr>
        <a:xfrm>
          <a:off x="0" y="3935553"/>
          <a:ext cx="5906181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7521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200" kern="1200" dirty="0"/>
        </a:p>
      </dsp:txBody>
      <dsp:txXfrm>
        <a:off x="0" y="3935553"/>
        <a:ext cx="5906181" cy="248400"/>
      </dsp:txXfrm>
    </dsp:sp>
    <dsp:sp modelId="{1730BCF8-2903-462B-8428-4BE5574AB0E0}">
      <dsp:nvSpPr>
        <dsp:cNvPr id="0" name=""/>
        <dsp:cNvSpPr/>
      </dsp:nvSpPr>
      <dsp:spPr>
        <a:xfrm>
          <a:off x="0" y="4310988"/>
          <a:ext cx="5906181" cy="91972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u="sng" kern="1200" dirty="0"/>
            <a:t>podczas laktacji</a:t>
          </a:r>
          <a:r>
            <a:rPr lang="pl-PL" sz="1500" kern="1200" dirty="0"/>
            <a:t> zwiększa się również zapotrzebowanie na: </a:t>
          </a:r>
          <a:r>
            <a:rPr lang="pl-PL" sz="1500" b="1" kern="1200" dirty="0"/>
            <a:t>witaminę C</a:t>
          </a:r>
          <a:r>
            <a:rPr lang="pl-PL" sz="1500" kern="1200" dirty="0"/>
            <a:t> (120mg), </a:t>
          </a:r>
          <a:r>
            <a:rPr lang="pl-PL" sz="1500" b="1" kern="1200" dirty="0"/>
            <a:t>jod</a:t>
          </a:r>
          <a:r>
            <a:rPr lang="pl-PL" sz="1500" kern="1200" dirty="0"/>
            <a:t> (290ug) oraz </a:t>
          </a:r>
          <a:r>
            <a:rPr lang="pl-PL" sz="1500" b="1" kern="1200" dirty="0"/>
            <a:t>potas</a:t>
          </a:r>
          <a:r>
            <a:rPr lang="pl-PL" sz="1500" kern="1200" dirty="0"/>
            <a:t> (4000mg)</a:t>
          </a:r>
          <a:endParaRPr lang="en-US" sz="1500" kern="1200" dirty="0"/>
        </a:p>
      </dsp:txBody>
      <dsp:txXfrm>
        <a:off x="44897" y="4355885"/>
        <a:ext cx="5816387" cy="8299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FDE136-114E-436B-9406-D381C4A068D7}">
      <dsp:nvSpPr>
        <dsp:cNvPr id="0" name=""/>
        <dsp:cNvSpPr/>
      </dsp:nvSpPr>
      <dsp:spPr>
        <a:xfrm>
          <a:off x="621283" y="2133"/>
          <a:ext cx="3526333" cy="35263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/>
            <a:t>Po więcej przydatnych informacji zapraszamy na stronę Narodowego Centrum Edukacji Żywieniowej</a:t>
          </a:r>
          <a:endParaRPr lang="en-US" sz="2100" kern="1200"/>
        </a:p>
      </dsp:txBody>
      <dsp:txXfrm>
        <a:off x="1137703" y="518553"/>
        <a:ext cx="2493493" cy="2493493"/>
      </dsp:txXfrm>
    </dsp:sp>
    <dsp:sp modelId="{12F8C78F-1022-448E-B698-D59FDB6C5345}">
      <dsp:nvSpPr>
        <dsp:cNvPr id="0" name=""/>
        <dsp:cNvSpPr/>
      </dsp:nvSpPr>
      <dsp:spPr>
        <a:xfrm rot="5400000">
          <a:off x="4438539" y="1298060"/>
          <a:ext cx="1234216" cy="934478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1035D-4919-41D5-AA29-1B814C81750E}">
      <dsp:nvSpPr>
        <dsp:cNvPr id="0" name=""/>
        <dsp:cNvSpPr/>
      </dsp:nvSpPr>
      <dsp:spPr>
        <a:xfrm>
          <a:off x="5910783" y="2133"/>
          <a:ext cx="3526333" cy="3526333"/>
        </a:xfrm>
        <a:prstGeom prst="ellipse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000" b="1" kern="1200" dirty="0" smtClean="0"/>
            <a:t>www.ncez.pl</a:t>
          </a:r>
          <a:endParaRPr lang="en-US" sz="3000" b="1" kern="1200" dirty="0"/>
        </a:p>
      </dsp:txBody>
      <dsp:txXfrm>
        <a:off x="6427203" y="518553"/>
        <a:ext cx="2493493" cy="24934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1288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890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0048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1670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8215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5621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5878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47989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7752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8563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1277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3DAA8B9-D483-4277-B085-600BE4CF0748}" type="datetimeFigureOut">
              <a:rPr lang="pl-PL" smtClean="0"/>
              <a:t>2019-10-31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BD03FBE-AC3B-4BE7-90F4-516CEBCA0F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1507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8FF8FDF-7924-4BA3-9A44-A1B086FE0A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6500" dirty="0">
                <a:latin typeface="Bodoni MT" panose="02070603080606020203" pitchFamily="18" charset="0"/>
              </a:rPr>
              <a:t>Żywienie w okresie ciąży i karmienia piersią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48EDB8FD-1181-4F44-9610-463C0AA91B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Olga </a:t>
            </a:r>
            <a:r>
              <a:rPr lang="pl-PL" dirty="0" err="1" smtClean="0"/>
              <a:t>Kijora</a:t>
            </a:r>
            <a:r>
              <a:rPr lang="pl-PL" dirty="0" smtClean="0"/>
              <a:t>-Jaroszewska, Paweł Szewczyk</a:t>
            </a:r>
          </a:p>
          <a:p>
            <a:r>
              <a:rPr lang="pl-PL" dirty="0" smtClean="0"/>
              <a:t>Zakład Dietetyki</a:t>
            </a:r>
            <a:r>
              <a:rPr lang="pl-PL" smtClean="0"/>
              <a:t>, Katedra </a:t>
            </a:r>
            <a:r>
              <a:rPr lang="pl-PL" dirty="0" smtClean="0"/>
              <a:t>Gastroenterologii i Hepatologii UMW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28299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1374AA8-1186-42AE-B0AE-6BE4349C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pl-PL" sz="4400"/>
              <a:t>JEDZ DLA DWOJGA, NIE „ZA DWÓCH”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xmlns="" id="{C99FE28B-CC65-4794-A8ED-98F98F424A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164735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7812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1">
            <a:extLst>
              <a:ext uri="{FF2B5EF4-FFF2-40B4-BE49-F238E27FC236}">
                <a16:creationId xmlns:a16="http://schemas.microsoft.com/office/drawing/2014/main" xmlns="" id="{0E9B969E-CD96-4162-BA90-449BBDA95E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02316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3">
            <a:extLst>
              <a:ext uri="{FF2B5EF4-FFF2-40B4-BE49-F238E27FC236}">
                <a16:creationId xmlns:a16="http://schemas.microsoft.com/office/drawing/2014/main" xmlns="" id="{6B6401A4-FEE5-4976-857C-1FD0CDB2E2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23162" y="0"/>
            <a:ext cx="81687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zrzut ekranu&#10;&#10;Opis wygenerowany automatycznie">
            <a:extLst>
              <a:ext uri="{FF2B5EF4-FFF2-40B4-BE49-F238E27FC236}">
                <a16:creationId xmlns:a16="http://schemas.microsoft.com/office/drawing/2014/main" xmlns="" id="{1A4A8C1C-D9CB-42B0-90F6-E6F6F7825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657" y="848737"/>
            <a:ext cx="7956185" cy="5410206"/>
          </a:xfrm>
          <a:prstGeom prst="rect">
            <a:avLst/>
          </a:prstGeom>
        </p:spPr>
      </p:pic>
      <p:sp>
        <p:nvSpPr>
          <p:cNvPr id="20" name="Rectangle 15">
            <a:extLst>
              <a:ext uri="{FF2B5EF4-FFF2-40B4-BE49-F238E27FC236}">
                <a16:creationId xmlns:a16="http://schemas.microsoft.com/office/drawing/2014/main" xmlns="" id="{047AF1DF-6993-45FB-92A5-C36B1A680F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025029" cy="6858000"/>
          </a:xfrm>
          <a:prstGeom prst="rect">
            <a:avLst/>
          </a:prstGeom>
          <a:blipFill dpi="0" rotWithShape="1">
            <a:blip r:embed="rId3">
              <a:alphaModFix amt="6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A96BCFB-8849-457F-BA03-2C95C09EE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33" y="643463"/>
            <a:ext cx="2888344" cy="2388985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rgbClr val="FFFFFF"/>
                </a:solidFill>
              </a:rPr>
              <a:t>Pamiętaj o piramidzie zdrowego żywienia!</a:t>
            </a:r>
          </a:p>
        </p:txBody>
      </p:sp>
      <p:sp>
        <p:nvSpPr>
          <p:cNvPr id="21" name="Content Placeholder 8">
            <a:extLst>
              <a:ext uri="{FF2B5EF4-FFF2-40B4-BE49-F238E27FC236}">
                <a16:creationId xmlns:a16="http://schemas.microsoft.com/office/drawing/2014/main" xmlns="" id="{A7D9A8D4-6724-4762-803A-6A5F26955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337" y="4077478"/>
            <a:ext cx="2888439" cy="1976192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l-PL" sz="1600" dirty="0">
                <a:solidFill>
                  <a:srgbClr val="FFFFFF"/>
                </a:solidFill>
              </a:rPr>
              <a:t>Dotyczy ona w tym samym stopniu całej populacji, co kobiet w ciąży i karmiących!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9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455F7F3-3A58-4BBB-95C7-CF706F9FFA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AE3D314-6F93-4D91-8C0F-E92657F465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5F7AD8A-6237-42FD-BB6A-A4A73FB8A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pl-PL" sz="4400"/>
              <a:t>PROPORCJE NA TALERZU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xmlns="" id="{CD1765E5-F5B5-4522-B081-DC6E37307B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533550"/>
              </p:ext>
            </p:extLst>
          </p:nvPr>
        </p:nvGraphicFramePr>
        <p:xfrm>
          <a:off x="5470057" y="813641"/>
          <a:ext cx="5906181" cy="5230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3128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7455F7F3-3A58-4BBB-95C7-CF706F9FFA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AE3D314-6F93-4D91-8C0F-E92657F465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B805B59-F865-4695-A8FF-A9646AC41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pl-PL" sz="4100" dirty="0"/>
              <a:t>Mikroskładniki szczególnie ważne podczas ciąży i laktacji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xmlns="" id="{0D2ECD27-82C2-4412-865B-4692C737F1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8367612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163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BD7A9026-87C9-4F44-9EC3-75AA7E6FB8D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39D4A564-D451-4CDB-971B-95F3B044C6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C7CB884E-F589-488F-ADF5-77FF20080A2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243" y="643464"/>
            <a:ext cx="6909336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xmlns="" id="{11603A8D-1B1C-4538-9FE9-374B8FD55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6071" y="809244"/>
            <a:ext cx="6583680" cy="5239512"/>
          </a:xfrm>
          <a:prstGeom prst="rect">
            <a:avLst/>
          </a:prstGeom>
          <a:ln w="6350" cap="sq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69BE86D1-7317-478F-819B-8779B075C2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66876" y="0"/>
            <a:ext cx="4025029" cy="6858000"/>
          </a:xfrm>
          <a:prstGeom prst="rect">
            <a:avLst/>
          </a:prstGeom>
          <a:blipFill dpi="0" rotWithShape="1">
            <a:blip r:embed="rId2">
              <a:alphaModFix amt="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21C3FCA-9457-4D41-9B89-2F86F2B69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0189" y="643464"/>
            <a:ext cx="2888344" cy="5571071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KALORYCZNOŚĆ POSIŁKÓW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xmlns="" id="{1DF7CA29-2483-4EB0-9107-A36E223915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251744"/>
              </p:ext>
            </p:extLst>
          </p:nvPr>
        </p:nvGraphicFramePr>
        <p:xfrm>
          <a:off x="1286615" y="1286931"/>
          <a:ext cx="5668310" cy="428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8020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65B2778-6678-45B6-9A79-C0910CFCA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499C710-2043-4981-AD36-AAE8E366A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pl-PL" sz="3700"/>
              <a:t>Produkty, na które warto uważać podczas ciąży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7F84C97F-655E-43FE-90EE-3B94F09E4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sz="1100" dirty="0"/>
              <a:t>Podczas ciąży najbardziej chcemy uniknąć zakażeń i zatruć. W praktyce oznacza to:</a:t>
            </a:r>
          </a:p>
          <a:p>
            <a:pPr marL="0" indent="0">
              <a:lnSpc>
                <a:spcPct val="90000"/>
              </a:lnSpc>
              <a:buNone/>
            </a:pPr>
            <a:endParaRPr lang="pl-PL" sz="1100" dirty="0"/>
          </a:p>
          <a:p>
            <a:pPr marL="0" indent="0">
              <a:lnSpc>
                <a:spcPct val="90000"/>
              </a:lnSpc>
              <a:buNone/>
            </a:pPr>
            <a:r>
              <a:rPr lang="pl-PL" sz="1100" dirty="0"/>
              <a:t>Eliminację: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surowego mięsa, surowych ryb, surowych jaj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dużych, drapieżnych, długowiecznych ryb (rekin, miecznik, tuńczyk)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produktów mlecznych na bazie mleka niepasteryzowanego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1100" dirty="0"/>
              <a:t>	</a:t>
            </a:r>
            <a:r>
              <a:rPr lang="pl-PL" sz="1100" u="sng" dirty="0"/>
              <a:t>+ dodatkowo należy zrezygnować z alkoholu!</a:t>
            </a:r>
          </a:p>
          <a:p>
            <a:pPr>
              <a:lnSpc>
                <a:spcPct val="90000"/>
              </a:lnSpc>
            </a:pPr>
            <a:endParaRPr lang="pl-PL" sz="1100" dirty="0"/>
          </a:p>
          <a:p>
            <a:pPr marL="0" indent="0">
              <a:lnSpc>
                <a:spcPct val="90000"/>
              </a:lnSpc>
              <a:buNone/>
            </a:pPr>
            <a:r>
              <a:rPr lang="pl-PL" sz="1100" dirty="0"/>
              <a:t>Dbałość o: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mycie warzyw i owoców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wybór produktów z prawidłową datą ważności do spożycia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odpowiednio długą i staranną obróbkę termiczną mięs, ryb i jaj</a:t>
            </a:r>
          </a:p>
          <a:p>
            <a:pPr>
              <a:lnSpc>
                <a:spcPct val="90000"/>
              </a:lnSpc>
            </a:pPr>
            <a:endParaRPr lang="pl-PL" sz="1100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82C57F61-3F6E-4BE5-B964-003AA9B355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Sushi">
            <a:extLst>
              <a:ext uri="{FF2B5EF4-FFF2-40B4-BE49-F238E27FC236}">
                <a16:creationId xmlns:a16="http://schemas.microsoft.com/office/drawing/2014/main" xmlns="" id="{4EE4370B-89E4-4699-90F2-B1FA1AAA1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19528" y="1770177"/>
            <a:ext cx="3318836" cy="331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1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65B2778-6678-45B6-9A79-C0910CFCA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5E2392C-9EEE-487C-9AE0-174D38DD0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pl-PL" sz="3700" dirty="0"/>
              <a:t>Produkty, na które warto uważać podczas karmienia piersią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26C5541-E896-4BFC-AC6E-600BF7009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pl-PL" sz="1100" dirty="0"/>
          </a:p>
          <a:p>
            <a:pPr marL="0" indent="0">
              <a:lnSpc>
                <a:spcPct val="90000"/>
              </a:lnSpc>
              <a:buNone/>
            </a:pPr>
            <a:r>
              <a:rPr lang="pl-PL" sz="1100" dirty="0"/>
              <a:t>Eliminujemy spożycie: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dużych, drapieżnych, długowiecznych ryb (rekin, miecznik, tuńczyk)</a:t>
            </a:r>
          </a:p>
          <a:p>
            <a:pPr>
              <a:lnSpc>
                <a:spcPct val="90000"/>
              </a:lnSpc>
            </a:pPr>
            <a:r>
              <a:rPr lang="pl-PL" sz="1100" u="sng" dirty="0"/>
              <a:t>alkoholu!</a:t>
            </a:r>
            <a:endParaRPr lang="pl-PL" sz="1100" dirty="0"/>
          </a:p>
          <a:p>
            <a:pPr>
              <a:lnSpc>
                <a:spcPct val="90000"/>
              </a:lnSpc>
            </a:pPr>
            <a:endParaRPr lang="pl-PL" sz="1100" dirty="0"/>
          </a:p>
          <a:p>
            <a:pPr marL="0" indent="0">
              <a:lnSpc>
                <a:spcPct val="90000"/>
              </a:lnSpc>
              <a:buNone/>
            </a:pPr>
            <a:r>
              <a:rPr lang="pl-PL" sz="1100" dirty="0"/>
              <a:t>Dbamy o: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urozmaicenie diety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dostarczanie produktów z wszystkich grup żywności na poziomie zalecanym w piramidzie zdrowego żywienia</a:t>
            </a:r>
          </a:p>
          <a:p>
            <a:pPr>
              <a:lnSpc>
                <a:spcPct val="90000"/>
              </a:lnSpc>
            </a:pPr>
            <a:endParaRPr lang="pl-PL" sz="1100" dirty="0"/>
          </a:p>
          <a:p>
            <a:pPr marL="0" indent="0">
              <a:lnSpc>
                <a:spcPct val="90000"/>
              </a:lnSpc>
              <a:buNone/>
            </a:pPr>
            <a:r>
              <a:rPr lang="pl-PL" sz="1100" b="1" dirty="0"/>
              <a:t>Nie ma absolutnie potrzeby wprowadzania diet eliminacyjnych „na wszelki wypadek”!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1100" b="1" dirty="0"/>
              <a:t>Gdy zauważysz u swojego dziecka wysypkę, spadek masy ciała lub niechęć do jedzenia skonsultuj się z lekarzem i dietetykiem, zanim rozpoczniesz jakąkolwiek dietę eliminacyjną!</a:t>
            </a:r>
          </a:p>
          <a:p>
            <a:pPr>
              <a:lnSpc>
                <a:spcPct val="90000"/>
              </a:lnSpc>
            </a:pPr>
            <a:endParaRPr lang="pl-PL" sz="1100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82C57F61-3F6E-4BE5-B964-003AA9B355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Butelka dla niemowlęcia">
            <a:extLst>
              <a:ext uri="{FF2B5EF4-FFF2-40B4-BE49-F238E27FC236}">
                <a16:creationId xmlns:a16="http://schemas.microsoft.com/office/drawing/2014/main" xmlns="" id="{82FF5F01-4558-495C-8179-2C2F5CE22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19528" y="1770177"/>
            <a:ext cx="3318836" cy="331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35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pl-PL" sz="3000" dirty="0"/>
              <a:t>Dlaczego należy dbać o prawidłowe spożycie energii?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xmlns="" id="{43047B46-4F2F-4746-8B82-B30EAAAE03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6" y="0"/>
            <a:ext cx="6344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xmlns="" id="{A54E8A8E-D194-4D55-92A3-6B0799722E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pic>
        <p:nvPicPr>
          <p:cNvPr id="1026" name="Picture 2" descr="Dieta, Licznik Kalorii, Utrata Masy Ciała, Zdrow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2" r="32207" b="2"/>
          <a:stretch/>
        </p:blipFill>
        <p:spPr bwMode="auto">
          <a:xfrm>
            <a:off x="407432" y="419292"/>
            <a:ext cx="5522976" cy="60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968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sz="1600" dirty="0"/>
              <a:t>Nadmierna podaż kalorii prowadzi do nieprawidłowego przyrostu masy ciała</a:t>
            </a:r>
          </a:p>
          <a:p>
            <a:pPr>
              <a:lnSpc>
                <a:spcPct val="90000"/>
              </a:lnSpc>
            </a:pPr>
            <a:r>
              <a:rPr lang="pl-PL" sz="1600" dirty="0"/>
              <a:t>Nadwaga może przerodzić się w otyłość, której konsekwencją są istotne powikłania zdrowotne, m.in.:</a:t>
            </a:r>
          </a:p>
          <a:p>
            <a:pPr lvl="1">
              <a:lnSpc>
                <a:spcPct val="90000"/>
              </a:lnSpc>
            </a:pPr>
            <a:r>
              <a:rPr lang="pl-PL" sz="1400" dirty="0"/>
              <a:t>Niealkoholowa, stłuszczeniowa choroba wątroby</a:t>
            </a:r>
          </a:p>
          <a:p>
            <a:pPr lvl="1">
              <a:lnSpc>
                <a:spcPct val="90000"/>
              </a:lnSpc>
            </a:pPr>
            <a:r>
              <a:rPr lang="pl-PL" sz="1400" dirty="0"/>
              <a:t>Kamica pęcherzyka żółciowego</a:t>
            </a:r>
          </a:p>
          <a:p>
            <a:pPr lvl="1">
              <a:lnSpc>
                <a:spcPct val="90000"/>
              </a:lnSpc>
            </a:pPr>
            <a:r>
              <a:rPr lang="pl-PL" sz="1400" dirty="0"/>
              <a:t>Zaburzenia gospodarki </a:t>
            </a:r>
            <a:r>
              <a:rPr lang="pl-PL" sz="1400" dirty="0" err="1" smtClean="0"/>
              <a:t>węglowodanowej-cukrzyca</a:t>
            </a:r>
            <a:r>
              <a:rPr lang="pl-PL" sz="1400" dirty="0" smtClean="0"/>
              <a:t> </a:t>
            </a:r>
            <a:endParaRPr lang="pl-PL" sz="1400" dirty="0"/>
          </a:p>
          <a:p>
            <a:pPr lvl="1">
              <a:lnSpc>
                <a:spcPct val="90000"/>
              </a:lnSpc>
            </a:pPr>
            <a:r>
              <a:rPr lang="pl-PL" sz="1400" dirty="0"/>
              <a:t>Zaburzenia </a:t>
            </a:r>
            <a:r>
              <a:rPr lang="pl-PL" sz="1400" dirty="0" smtClean="0"/>
              <a:t>lipidowe</a:t>
            </a:r>
          </a:p>
          <a:p>
            <a:pPr lvl="1">
              <a:lnSpc>
                <a:spcPct val="90000"/>
              </a:lnSpc>
            </a:pPr>
            <a:r>
              <a:rPr lang="pl-PL" sz="1400" dirty="0" smtClean="0"/>
              <a:t>Choroby </a:t>
            </a:r>
            <a:r>
              <a:rPr lang="pl-PL" sz="1400" dirty="0"/>
              <a:t>układu sercowo-naczyniowego</a:t>
            </a:r>
          </a:p>
        </p:txBody>
      </p:sp>
    </p:spTree>
    <p:extLst>
      <p:ext uri="{BB962C8B-B14F-4D97-AF65-F5344CB8AC3E}">
        <p14:creationId xmlns:p14="http://schemas.microsoft.com/office/powerpoint/2010/main" val="2305644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r>
              <a:rPr lang="pl-PL" sz="3000" dirty="0"/>
              <a:t>Niealkoholowa stłuszczeniowa choroba wątroby (NAFLD)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xmlns="" id="{CD000060-D06D-4A48-BD8E-978966CCA7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27654" y="727628"/>
            <a:ext cx="5367164" cy="541555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DE4E5113-B3D0-40F8-9F39-B2C2BF92AE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83978" y="886862"/>
            <a:ext cx="5054517" cy="509708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2050" name="Picture 2" descr="Wątroby, Organ, Anatom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4017" y="1890351"/>
            <a:ext cx="4414438" cy="309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79450" y="2244436"/>
            <a:ext cx="4957554" cy="379060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pl-PL" sz="1100" dirty="0"/>
          </a:p>
          <a:p>
            <a:pPr>
              <a:lnSpc>
                <a:spcPct val="90000"/>
              </a:lnSpc>
            </a:pPr>
            <a:r>
              <a:rPr lang="pl-PL" sz="1600" dirty="0"/>
              <a:t>Wynika przede wszystkim z </a:t>
            </a:r>
            <a:r>
              <a:rPr lang="pl-PL" sz="1600" dirty="0" err="1"/>
              <a:t>nadkonsumpcji</a:t>
            </a:r>
            <a:r>
              <a:rPr lang="pl-PL" sz="1600" dirty="0"/>
              <a:t> energii (kalorii) i fruktozy*</a:t>
            </a:r>
          </a:p>
          <a:p>
            <a:pPr lvl="1">
              <a:lnSpc>
                <a:spcPct val="90000"/>
              </a:lnSpc>
            </a:pPr>
            <a:r>
              <a:rPr lang="pl-PL" sz="1400" dirty="0"/>
              <a:t>Istotnym źródłem fruktozy są napoje słodzone i cukier stołowy</a:t>
            </a:r>
          </a:p>
          <a:p>
            <a:pPr>
              <a:lnSpc>
                <a:spcPct val="90000"/>
              </a:lnSpc>
            </a:pPr>
            <a:r>
              <a:rPr lang="pl-PL" sz="1600" dirty="0"/>
              <a:t>Dotyka nawet 20-30% społeczeństwa</a:t>
            </a:r>
          </a:p>
          <a:p>
            <a:pPr>
              <a:lnSpc>
                <a:spcPct val="90000"/>
              </a:lnSpc>
            </a:pPr>
            <a:r>
              <a:rPr lang="pl-PL" sz="1600" dirty="0"/>
              <a:t>Może prowadzić do choroby zapalnej wątroby, jej niewydolności, marskości i raka </a:t>
            </a:r>
            <a:r>
              <a:rPr lang="pl-PL" sz="1600" dirty="0" err="1"/>
              <a:t>wątrobowokomórkowego</a:t>
            </a:r>
            <a:endParaRPr lang="pl-PL" sz="1600" dirty="0"/>
          </a:p>
          <a:p>
            <a:pPr marL="0" indent="0">
              <a:lnSpc>
                <a:spcPct val="90000"/>
              </a:lnSpc>
              <a:buNone/>
            </a:pPr>
            <a:endParaRPr lang="pl-PL" sz="1600" dirty="0"/>
          </a:p>
          <a:p>
            <a:pPr>
              <a:lnSpc>
                <a:spcPct val="90000"/>
              </a:lnSpc>
            </a:pPr>
            <a:r>
              <a:rPr lang="pl-PL" sz="1600" b="1" dirty="0"/>
              <a:t>Najistotniejszym elementem prewencji i leczenia NAFLD jest odpowiednia podaż kalorii, zróżnicowana, nieprzetworzona dieta i regularna aktywność fizyczna</a:t>
            </a:r>
          </a:p>
        </p:txBody>
      </p:sp>
    </p:spTree>
    <p:extLst>
      <p:ext uri="{BB962C8B-B14F-4D97-AF65-F5344CB8AC3E}">
        <p14:creationId xmlns:p14="http://schemas.microsoft.com/office/powerpoint/2010/main" val="3328234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r>
              <a:rPr lang="pl-PL" sz="3000" dirty="0"/>
              <a:t>Kamica żółciowa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D000060-D06D-4A48-BD8E-978966CCA7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27654" y="727628"/>
            <a:ext cx="5367164" cy="541555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DE4E5113-B3D0-40F8-9F39-B2C2BF92AE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83978" y="886862"/>
            <a:ext cx="5054517" cy="509708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Obraz 4" descr="Obraz zawierający owoce, żywność&#10;&#10;Opis wygenerowany automatycznie">
            <a:extLst>
              <a:ext uri="{FF2B5EF4-FFF2-40B4-BE49-F238E27FC236}">
                <a16:creationId xmlns:a16="http://schemas.microsoft.com/office/drawing/2014/main" xmlns="" id="{7939403D-412A-4442-9791-3D8015802E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7" r="25582" b="1"/>
          <a:stretch/>
        </p:blipFill>
        <p:spPr>
          <a:xfrm>
            <a:off x="1377989" y="1206902"/>
            <a:ext cx="4066494" cy="4457005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79449" y="2373547"/>
            <a:ext cx="5116681" cy="395798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endParaRPr lang="pl-PL" sz="1100" dirty="0"/>
          </a:p>
          <a:p>
            <a:pPr>
              <a:lnSpc>
                <a:spcPct val="90000"/>
              </a:lnSpc>
            </a:pPr>
            <a:r>
              <a:rPr lang="pl-PL" sz="1400" dirty="0"/>
              <a:t>Polega na </a:t>
            </a:r>
            <a:r>
              <a:rPr lang="pl-PL" sz="1400" dirty="0" smtClean="0"/>
              <a:t>wytrącaniu </a:t>
            </a:r>
            <a:r>
              <a:rPr lang="pl-PL" sz="1400" dirty="0"/>
              <a:t>„kamieni” (twardych złogów) w pęcherzyku, a czasem także drogach żółciowych </a:t>
            </a:r>
          </a:p>
          <a:p>
            <a:pPr lvl="1">
              <a:lnSpc>
                <a:spcPct val="90000"/>
              </a:lnSpc>
            </a:pPr>
            <a:r>
              <a:rPr lang="pl-PL" sz="1200" dirty="0"/>
              <a:t>Zbudowane są z cholesterolu i/lub barwników żółciowych, białek oraz jonów </a:t>
            </a:r>
          </a:p>
          <a:p>
            <a:pPr>
              <a:lnSpc>
                <a:spcPct val="90000"/>
              </a:lnSpc>
            </a:pPr>
            <a:r>
              <a:rPr lang="pl-PL" sz="1400" dirty="0"/>
              <a:t>Szczególnie narażone na rozwój kamicy są osoby otyłe, ze współwystępującą cukrzycą, podwyższonym poziomem trójglicerydów oraz kobiety w ciąży</a:t>
            </a:r>
          </a:p>
          <a:p>
            <a:pPr>
              <a:lnSpc>
                <a:spcPct val="90000"/>
              </a:lnSpc>
            </a:pPr>
            <a:r>
              <a:rPr lang="pl-PL" sz="1400" dirty="0"/>
              <a:t>Kamica żółciowa dotyka nawet co 5 mieszkańca Europy Zachodniej – wśród kobiet notuje się </a:t>
            </a:r>
            <a:r>
              <a:rPr lang="pl-PL" sz="1400" dirty="0" smtClean="0"/>
              <a:t>4-5% </a:t>
            </a:r>
            <a:r>
              <a:rPr lang="pl-PL" sz="1400" dirty="0"/>
              <a:t>więcej </a:t>
            </a:r>
            <a:r>
              <a:rPr lang="pl-PL" sz="1400" dirty="0" err="1"/>
              <a:t>zachorowań</a:t>
            </a:r>
            <a:endParaRPr lang="pl-PL" sz="1400" dirty="0"/>
          </a:p>
          <a:p>
            <a:pPr marL="0" indent="0">
              <a:lnSpc>
                <a:spcPct val="90000"/>
              </a:lnSpc>
              <a:buNone/>
            </a:pPr>
            <a:endParaRPr lang="pl-PL" sz="1400" b="1" dirty="0"/>
          </a:p>
          <a:p>
            <a:pPr marL="0" indent="0">
              <a:lnSpc>
                <a:spcPct val="90000"/>
              </a:lnSpc>
              <a:buNone/>
            </a:pPr>
            <a:r>
              <a:rPr lang="pl-PL" sz="1600" b="1" dirty="0"/>
              <a:t>Podstawową metodą prewencji kamicy żółciowej jest zapobieganie nadmiernej masie ciała, poprzez stosowanie odpowiednio zbilansowanej, zróżnicowanej i nieprzetworzonej diety oraz zażywania regularnej aktywności fizycznej</a:t>
            </a:r>
          </a:p>
        </p:txBody>
      </p:sp>
    </p:spTree>
    <p:extLst>
      <p:ext uri="{BB962C8B-B14F-4D97-AF65-F5344CB8AC3E}">
        <p14:creationId xmlns:p14="http://schemas.microsoft.com/office/powerpoint/2010/main" val="3964262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pl-PL" sz="3000" dirty="0"/>
              <a:t>Zaburzenia gospodarki węglowodanowej</a:t>
            </a:r>
          </a:p>
        </p:txBody>
      </p:sp>
      <p:pic>
        <p:nvPicPr>
          <p:cNvPr id="4098" name="Picture 2" descr="Cukrzyca, Choroby, Z Cukrzycą, Zdrowia, Medycznyc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t="3449" r="16096"/>
          <a:stretch/>
        </p:blipFill>
        <p:spPr bwMode="auto">
          <a:xfrm>
            <a:off x="1154352" y="2756054"/>
            <a:ext cx="3019646" cy="244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37165" y="2103120"/>
            <a:ext cx="6488035" cy="3931920"/>
          </a:xfrm>
        </p:spPr>
        <p:txBody>
          <a:bodyPr>
            <a:normAutofit/>
          </a:bodyPr>
          <a:lstStyle/>
          <a:p>
            <a:r>
              <a:rPr lang="pl-PL" sz="1600" dirty="0" err="1"/>
              <a:t>Nadkonsumpcja</a:t>
            </a:r>
            <a:r>
              <a:rPr lang="pl-PL" sz="1600" dirty="0"/>
              <a:t> energii i żywności przetworzonej sprzyja rozwojowi zaburzeń gospodarki węglowodanowej </a:t>
            </a:r>
          </a:p>
          <a:p>
            <a:r>
              <a:rPr lang="pl-PL" sz="1600" dirty="0"/>
              <a:t>U kobiet podczas II trymestru ciąży istnieje zwiększone ryzyko rozwoju cukrzycy (tzw. „cukrzyca ciążowa”)</a:t>
            </a:r>
          </a:p>
          <a:p>
            <a:pPr lvl="1"/>
            <a:r>
              <a:rPr lang="pl-PL" sz="1400" dirty="0"/>
              <a:t>W celu wykrycia możliwych zaburzeń w  24-26tyg. ciąży powinno się wykonać doustny test obciążenia glukozą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Podstawowe działania prewencyjne obejmują spożywanie produktów niskoprzetworzonych, ograniczenie spożycia tłuszczów nasyconych i cukrów prostych i regularną aktywność fizyczną</a:t>
            </a:r>
          </a:p>
        </p:txBody>
      </p:sp>
    </p:spTree>
    <p:extLst>
      <p:ext uri="{BB962C8B-B14F-4D97-AF65-F5344CB8AC3E}">
        <p14:creationId xmlns:p14="http://schemas.microsoft.com/office/powerpoint/2010/main" val="1662851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pl-PL" sz="4800" dirty="0"/>
              <a:t>Cukrzyca ciężarnych</a:t>
            </a:r>
          </a:p>
        </p:txBody>
      </p:sp>
      <p:pic>
        <p:nvPicPr>
          <p:cNvPr id="5122" name="Picture 2" descr="Glukometr, Ciąża, Satelita Express, Cukrzyca, Элт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r="13917" b="3"/>
          <a:stretch/>
        </p:blipFill>
        <p:spPr bwMode="auto">
          <a:xfrm>
            <a:off x="1216058" y="2161486"/>
            <a:ext cx="2902045" cy="35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37165" y="2103120"/>
            <a:ext cx="6488035" cy="39319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sz="1600" dirty="0"/>
              <a:t>Brak kontroli nad poziomem cukru we krwi może prowadzić do:</a:t>
            </a:r>
          </a:p>
          <a:p>
            <a:pPr lvl="1">
              <a:lnSpc>
                <a:spcPct val="90000"/>
              </a:lnSpc>
            </a:pPr>
            <a:r>
              <a:rPr lang="pl-PL" sz="1400" dirty="0"/>
              <a:t>powikłań w czasie ciąży i porodu</a:t>
            </a:r>
          </a:p>
          <a:p>
            <a:pPr lvl="1">
              <a:lnSpc>
                <a:spcPct val="90000"/>
              </a:lnSpc>
            </a:pPr>
            <a:r>
              <a:rPr lang="pl-PL" sz="1400" dirty="0"/>
              <a:t>zbyt dużej masy urodzeniowej</a:t>
            </a:r>
          </a:p>
          <a:p>
            <a:pPr lvl="1">
              <a:lnSpc>
                <a:spcPct val="90000"/>
              </a:lnSpc>
            </a:pPr>
            <a:r>
              <a:rPr lang="pl-PL" sz="1400" dirty="0"/>
              <a:t>niedorozwoju narządów płodu</a:t>
            </a:r>
          </a:p>
          <a:p>
            <a:pPr>
              <a:lnSpc>
                <a:spcPct val="90000"/>
              </a:lnSpc>
            </a:pPr>
            <a:endParaRPr lang="pl-PL" sz="1700" dirty="0"/>
          </a:p>
          <a:p>
            <a:pPr>
              <a:lnSpc>
                <a:spcPct val="90000"/>
              </a:lnSpc>
            </a:pPr>
            <a:r>
              <a:rPr lang="pl-PL" sz="1600" dirty="0"/>
              <a:t>Dieta u ciężarnych </a:t>
            </a:r>
            <a:r>
              <a:rPr lang="pl-PL" sz="1600" u="sng" dirty="0"/>
              <a:t>z rozpoznaną cukrzycą ciężarnych </a:t>
            </a:r>
            <a:r>
              <a:rPr lang="pl-PL" sz="1600" dirty="0"/>
              <a:t>powinna opierać się na produktach niskoprzetworzonych</a:t>
            </a:r>
          </a:p>
          <a:p>
            <a:pPr lvl="1">
              <a:lnSpc>
                <a:spcPct val="90000"/>
              </a:lnSpc>
            </a:pPr>
            <a:r>
              <a:rPr lang="pl-PL" sz="1400" dirty="0"/>
              <a:t>Produkty węglowodanowe o niskim indeksie </a:t>
            </a:r>
            <a:r>
              <a:rPr lang="pl-PL" sz="1400" dirty="0" err="1"/>
              <a:t>glikemicznym</a:t>
            </a:r>
            <a:r>
              <a:rPr lang="pl-PL" sz="1500" dirty="0"/>
              <a:t> </a:t>
            </a:r>
          </a:p>
          <a:p>
            <a:pPr lvl="2">
              <a:lnSpc>
                <a:spcPct val="90000"/>
              </a:lnSpc>
            </a:pPr>
            <a:r>
              <a:rPr lang="pl-PL" sz="1200" dirty="0"/>
              <a:t>40-50% dziennej dawki kalorii</a:t>
            </a:r>
          </a:p>
          <a:p>
            <a:pPr lvl="1">
              <a:lnSpc>
                <a:spcPct val="90000"/>
              </a:lnSpc>
            </a:pPr>
            <a:r>
              <a:rPr lang="pl-PL" sz="1400" dirty="0"/>
              <a:t>Źródła tłuszczu (gł. tłuszczów nienasyconych)</a:t>
            </a:r>
          </a:p>
          <a:p>
            <a:pPr lvl="2">
              <a:lnSpc>
                <a:spcPct val="90000"/>
              </a:lnSpc>
            </a:pPr>
            <a:r>
              <a:rPr lang="pl-PL" sz="1200" dirty="0"/>
              <a:t>20-30% dziennej dawki kalorii </a:t>
            </a:r>
          </a:p>
          <a:p>
            <a:pPr lvl="1">
              <a:lnSpc>
                <a:spcPct val="90000"/>
              </a:lnSpc>
            </a:pPr>
            <a:r>
              <a:rPr lang="pl-PL" sz="1400" dirty="0"/>
              <a:t>Istotne ilości białka, wyższe niż w populacji ogólnej</a:t>
            </a:r>
          </a:p>
          <a:p>
            <a:pPr lvl="2">
              <a:lnSpc>
                <a:spcPct val="90000"/>
              </a:lnSpc>
            </a:pPr>
            <a:r>
              <a:rPr lang="pl-PL" sz="1200" dirty="0"/>
              <a:t>30% dziennej dawki kalorii – 1,3g/kg masy ciała ciężarnej</a:t>
            </a:r>
          </a:p>
          <a:p>
            <a:pPr>
              <a:lnSpc>
                <a:spcPct val="90000"/>
              </a:lnSpc>
            </a:pPr>
            <a:endParaRPr lang="pl-PL" sz="1700" dirty="0"/>
          </a:p>
        </p:txBody>
      </p:sp>
    </p:spTree>
    <p:extLst>
      <p:ext uri="{BB962C8B-B14F-4D97-AF65-F5344CB8AC3E}">
        <p14:creationId xmlns:p14="http://schemas.microsoft.com/office/powerpoint/2010/main" val="3785938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pl-PL" sz="4400"/>
              <a:t>Zaburzenia lipidowe i choroby układu sercowo-naczyniowego</a:t>
            </a:r>
          </a:p>
        </p:txBody>
      </p:sp>
      <p:pic>
        <p:nvPicPr>
          <p:cNvPr id="6146" name="Picture 2" descr="Martenowskiego, Wątroby, Medic, Palenisko Ud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4352" y="2467985"/>
            <a:ext cx="3019646" cy="301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37165" y="2103120"/>
            <a:ext cx="6731420" cy="416120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pl-PL" sz="1600" dirty="0"/>
              <a:t>Nieodpowiednio zbilansowana dieta (nadmiar tłuszczów nasyconych, cukrów prostych i kalorii) może prowadzić do rozwoju zaburzeń lipidowych i wynikłych z otyłości powikłań kardiologicznych </a:t>
            </a:r>
          </a:p>
          <a:p>
            <a:pPr>
              <a:lnSpc>
                <a:spcPct val="90000"/>
              </a:lnSpc>
            </a:pPr>
            <a:r>
              <a:rPr lang="pl-PL" sz="1600" dirty="0" smtClean="0"/>
              <a:t>Nadmierna masa ciała może prowadzić do powikłań sercowo naczyniowych jak np.:</a:t>
            </a:r>
          </a:p>
          <a:p>
            <a:pPr lvl="1">
              <a:lnSpc>
                <a:spcPct val="90000"/>
              </a:lnSpc>
            </a:pPr>
            <a:r>
              <a:rPr lang="pl-PL" sz="1400" dirty="0" smtClean="0"/>
              <a:t>Nadciśnienie tętnicze (w tym stan </a:t>
            </a:r>
            <a:r>
              <a:rPr lang="pl-PL" sz="1400" dirty="0" err="1" smtClean="0"/>
              <a:t>przedrzucawkowy</a:t>
            </a:r>
            <a:r>
              <a:rPr lang="pl-PL" sz="1400" dirty="0" smtClean="0"/>
              <a:t> w ciąży)</a:t>
            </a:r>
          </a:p>
          <a:p>
            <a:pPr lvl="1">
              <a:lnSpc>
                <a:spcPct val="90000"/>
              </a:lnSpc>
            </a:pPr>
            <a:r>
              <a:rPr lang="pl-PL" sz="1400" dirty="0" smtClean="0"/>
              <a:t>Zaburzenia rytmu serca</a:t>
            </a:r>
          </a:p>
          <a:p>
            <a:pPr lvl="1">
              <a:lnSpc>
                <a:spcPct val="90000"/>
              </a:lnSpc>
            </a:pPr>
            <a:r>
              <a:rPr lang="pl-PL" sz="1400" dirty="0" smtClean="0"/>
              <a:t>Choroba niedokrwienna serca</a:t>
            </a:r>
          </a:p>
          <a:p>
            <a:pPr lvl="1">
              <a:lnSpc>
                <a:spcPct val="90000"/>
              </a:lnSpc>
            </a:pPr>
            <a:r>
              <a:rPr lang="pl-PL" sz="1400" dirty="0" smtClean="0"/>
              <a:t>Żylna choroba zakrzepowo-zatorowa</a:t>
            </a:r>
          </a:p>
          <a:p>
            <a:pPr lvl="1">
              <a:lnSpc>
                <a:spcPct val="90000"/>
              </a:lnSpc>
            </a:pPr>
            <a:r>
              <a:rPr lang="pl-PL" sz="1400" dirty="0" smtClean="0"/>
              <a:t>Niewydolność serca</a:t>
            </a:r>
          </a:p>
          <a:p>
            <a:pPr lvl="1">
              <a:lnSpc>
                <a:spcPct val="90000"/>
              </a:lnSpc>
            </a:pPr>
            <a:endParaRPr lang="pl-PL" sz="1400" dirty="0"/>
          </a:p>
          <a:p>
            <a:pPr marL="0" indent="0">
              <a:lnSpc>
                <a:spcPct val="90000"/>
              </a:lnSpc>
              <a:buNone/>
            </a:pPr>
            <a:r>
              <a:rPr lang="pl-PL" sz="1600" b="1" dirty="0"/>
              <a:t>Podstawowym działaniem prewencyjnym i leczniczym jest osiągnięcie/utrzymanie prawidłowej masy ciała, regularna aktywność fizyczna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1600" b="1" dirty="0"/>
              <a:t>W walce z nadciśnieniem najlepsze rezultaty osiągano stosując model diety DASH</a:t>
            </a:r>
          </a:p>
        </p:txBody>
      </p:sp>
    </p:spTree>
    <p:extLst>
      <p:ext uri="{BB962C8B-B14F-4D97-AF65-F5344CB8AC3E}">
        <p14:creationId xmlns:p14="http://schemas.microsoft.com/office/powerpoint/2010/main" val="2894534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0333119-D910-4B22-B93E-B6593F6FC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00074"/>
            <a:ext cx="10058400" cy="1371600"/>
          </a:xfrm>
        </p:spPr>
        <p:txBody>
          <a:bodyPr>
            <a:normAutofit/>
          </a:bodyPr>
          <a:lstStyle/>
          <a:p>
            <a:pPr algn="ctr"/>
            <a:endParaRPr lang="pl-PL" dirty="0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xmlns="" id="{07C74A6C-ADE7-4245-9E52-277164A66F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988542"/>
              </p:ext>
            </p:extLst>
          </p:nvPr>
        </p:nvGraphicFramePr>
        <p:xfrm>
          <a:off x="1066800" y="990600"/>
          <a:ext cx="10058400" cy="353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60014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dło">
  <a:themeElements>
    <a:clrScheme name="Mydło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Mydł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ydł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773</Words>
  <Application>Microsoft Office PowerPoint</Application>
  <PresentationFormat>Panoramiczny</PresentationFormat>
  <Paragraphs>121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Bodoni MT</vt:lpstr>
      <vt:lpstr>Century Gothic</vt:lpstr>
      <vt:lpstr>Garamond</vt:lpstr>
      <vt:lpstr>Mydło</vt:lpstr>
      <vt:lpstr>Żywienie w okresie ciąży i karmienia piersią </vt:lpstr>
      <vt:lpstr>JEDZ DLA DWOJGA, NIE „ZA DWÓCH”</vt:lpstr>
      <vt:lpstr>Pamiętaj o piramidzie zdrowego żywienia!</vt:lpstr>
      <vt:lpstr>PROPORCJE NA TALERZU</vt:lpstr>
      <vt:lpstr>Mikroskładniki szczególnie ważne podczas ciąży i laktacji</vt:lpstr>
      <vt:lpstr>KALORYCZNOŚĆ POSIŁKÓW</vt:lpstr>
      <vt:lpstr>Produkty, na które warto uważać podczas ciąży</vt:lpstr>
      <vt:lpstr>Produkty, na które warto uważać podczas karmienia piersią</vt:lpstr>
      <vt:lpstr>Dlaczego należy dbać o prawidłowe spożycie energii?</vt:lpstr>
      <vt:lpstr>Niealkoholowa stłuszczeniowa choroba wątroby (NAFLD)</vt:lpstr>
      <vt:lpstr>Kamica żółciowa</vt:lpstr>
      <vt:lpstr>Zaburzenia gospodarki węglowodanowej</vt:lpstr>
      <vt:lpstr>Cukrzyca ciężarnych</vt:lpstr>
      <vt:lpstr>Zaburzenia lipidowe i choroby układu sercowo-naczyniowego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Żywienie w okresie ciąży i karmienia piersią </dc:title>
  <dc:creator>Olga Kijora-Jaroszewska</dc:creator>
  <cp:lastModifiedBy>Elżbieta Poniewierka</cp:lastModifiedBy>
  <cp:revision>5</cp:revision>
  <dcterms:created xsi:type="dcterms:W3CDTF">2019-10-30T18:55:34Z</dcterms:created>
  <dcterms:modified xsi:type="dcterms:W3CDTF">2019-10-31T12:02:59Z</dcterms:modified>
</cp:coreProperties>
</file>